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64" r:id="rId3"/>
    <p:sldId id="273" r:id="rId4"/>
    <p:sldId id="274" r:id="rId5"/>
    <p:sldId id="275" r:id="rId6"/>
    <p:sldId id="276" r:id="rId7"/>
    <p:sldId id="278" r:id="rId8"/>
    <p:sldId id="287" r:id="rId9"/>
    <p:sldId id="281" r:id="rId10"/>
    <p:sldId id="279" r:id="rId11"/>
    <p:sldId id="280" r:id="rId12"/>
    <p:sldId id="282" r:id="rId13"/>
    <p:sldId id="283" r:id="rId14"/>
    <p:sldId id="284" r:id="rId15"/>
    <p:sldId id="285" r:id="rId16"/>
    <p:sldId id="28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87210-37A0-4832-9FA8-C1EC788DC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BD74EC-090C-42FD-BB01-602A65447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CFA38A-D774-4D17-86F5-EF2EBC72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92C9-83A8-4D68-9EFC-A7C1E01B131E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8CB29C-697C-4E6E-BA4A-C52FD59E9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F2BB32-FCC9-45EF-BA0C-16FF01EC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6E40-63C1-4324-9745-5B7F3F1A4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0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3BA3A5-CDA9-4F76-BEE6-DC8B00D9B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5F57478-9758-42C7-9E48-91ADB67BA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E06BEC-A2E7-459F-9531-1856C827E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92C9-83A8-4D68-9EFC-A7C1E01B131E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BBF992-58FF-49F5-9C76-C67608EDC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C8DD5B-5D8E-487E-BD6C-8F48A8341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6E40-63C1-4324-9745-5B7F3F1A4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13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B22595-A6C5-45AE-A249-85C00DC97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2787E3-14B3-466E-A6E5-9499E988D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EAC2D9-ECB7-4B5D-9B72-6D1A85730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92C9-83A8-4D68-9EFC-A7C1E01B131E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867E6A-CA01-4854-B416-21D4F73BB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C2174C-262F-4837-8764-AC0726B2D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6E40-63C1-4324-9745-5B7F3F1A4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6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AFB1D-D867-4A79-A535-84910A23C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A731D5-4A11-4C79-9F7E-F8C284166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9F5C7C-A5DA-41E8-B67D-CCB476D57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92C9-83A8-4D68-9EFC-A7C1E01B131E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A9EBF5-4623-46DA-811F-D48BB2058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4D9A81-3781-4F9B-B07D-3D965609C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6E40-63C1-4324-9745-5B7F3F1A4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42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7F978-6DD8-411A-9FA3-70355088B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2C4873-EF11-42A3-8898-7A89FF35B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E71436-59D7-4725-A7C6-F9974102B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92C9-83A8-4D68-9EFC-A7C1E01B131E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1BF835-F351-4E4D-A1B3-A673B60C3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42FD23-AFA9-422D-A1D0-B461E180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6E40-63C1-4324-9745-5B7F3F1A4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23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7BF4A-B03C-407E-8601-FA140F6FA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C7A9D9-FC66-4C0F-B8A2-8DE9C9F5D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B1C3E70-43FC-4879-AB75-2AC9F2AA7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1A62075-C5A7-45B7-87E5-61159A8D1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92C9-83A8-4D68-9EFC-A7C1E01B131E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80CCD6-93DF-4E08-8A6C-688729BA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EF5F499-218A-4049-93FF-F582D525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6E40-63C1-4324-9745-5B7F3F1A4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6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AAE76-F771-45EE-823A-B47F2DB63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D79FCF-5D09-49A8-8BE1-BA28DD2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33236D-5563-4C58-94A1-2FDE18149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B1FB69D-D572-42FD-B707-F9C5FB5BC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5D79DC2-9B25-4618-8556-651697E3ED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EC488E8-FEB5-427A-AB3A-E1462792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92C9-83A8-4D68-9EFC-A7C1E01B131E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04B7F24-685B-4906-AF9C-27BA31A7A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CA51AE7-9812-4984-A519-0EF8FA6A4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6E40-63C1-4324-9745-5B7F3F1A4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3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563ABE-C704-4EA9-88A3-66E590494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219279E-069D-48E0-ABCB-CF3D4094A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92C9-83A8-4D68-9EFC-A7C1E01B131E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850F6FD-FCD6-4212-BA6A-FB483505E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34DA745-8809-497B-AC66-F0719BD1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6E40-63C1-4324-9745-5B7F3F1A4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50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497DA33-0B4A-427E-890E-8D7A8BDD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92C9-83A8-4D68-9EFC-A7C1E01B131E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219A9D7-9BDD-4D6F-87EC-696A6D323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F04AC5-ABEE-4C10-B5FD-C4890330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6E40-63C1-4324-9745-5B7F3F1A4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95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DC3082-E0CE-4F6D-81B2-257C808E1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3A1F36-7031-4BE6-AF1E-207119F5B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6A24844-8DCF-4564-B203-6B90849042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BB7E25-88E1-49FE-95FD-BD44A8C1F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92C9-83A8-4D68-9EFC-A7C1E01B131E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B8B3F6-C52F-4480-95DA-6FBF9A20B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B9597E-5D2E-41C4-878C-26684E22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6E40-63C1-4324-9745-5B7F3F1A4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38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5DEFB4-D558-4485-B497-8E3595EB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D29CAD1-87F6-4AEA-A11E-2CEDA1ED5F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82E9E6-166B-43AA-9F20-E6441550A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1ED2E3F-3BE9-49AF-8D69-81A706D9C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92C9-83A8-4D68-9EFC-A7C1E01B131E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59890D-DA96-41CF-966C-F696E2CBF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0D0E285-AED0-41CF-B312-41D227A4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6E40-63C1-4324-9745-5B7F3F1A4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09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E07463A-32B4-41DC-9429-C7275179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E73B12-6C41-4269-9EA9-0C83672A5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0F722F-B626-4673-8D87-02C8606F71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692C9-83A8-4D68-9EFC-A7C1E01B131E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E0A944-AF13-432C-B667-53C51B860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C7DFAD-AB6D-47C2-BBAA-732137E57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E6E40-63C1-4324-9745-5B7F3F1A4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9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C7481-5D4C-4F08-9E71-38D02E8B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5047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Monitored Buses and Phases</a:t>
            </a:r>
            <a:br>
              <a:rPr lang="pt-BR" dirty="0"/>
            </a:br>
            <a:r>
              <a:rPr lang="pt-BR" sz="2800" dirty="0"/>
              <a:t>InvControl2 and PVSystem2</a:t>
            </a:r>
            <a:endParaRPr lang="en-US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2B8C91A-6968-4061-A654-1F55F2809580}"/>
              </a:ext>
            </a:extLst>
          </p:cNvPr>
          <p:cNvSpPr txBox="1"/>
          <p:nvPr/>
        </p:nvSpPr>
        <p:spPr>
          <a:xfrm>
            <a:off x="439339" y="5857473"/>
            <a:ext cx="7639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OpenDSS</a:t>
            </a:r>
            <a:r>
              <a:rPr lang="en-US" dirty="0">
                <a:solidFill>
                  <a:srgbClr val="FF0000"/>
                </a:solidFill>
              </a:rPr>
              <a:t>: Version 8.6.6.1 (64-bit build)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AC23D-2C5D-4880-B5AB-0EB1083F3610}"/>
              </a:ext>
            </a:extLst>
          </p:cNvPr>
          <p:cNvSpPr txBox="1"/>
          <p:nvPr/>
        </p:nvSpPr>
        <p:spPr>
          <a:xfrm>
            <a:off x="7130642" y="6042139"/>
            <a:ext cx="3838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Authors: Paulo Radatz and Celso Rocha</a:t>
            </a:r>
          </a:p>
        </p:txBody>
      </p:sp>
    </p:spTree>
    <p:extLst>
      <p:ext uri="{BB962C8B-B14F-4D97-AF65-F5344CB8AC3E}">
        <p14:creationId xmlns:p14="http://schemas.microsoft.com/office/powerpoint/2010/main" val="3878897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778273A-2442-4B3E-947A-D9E4ECCC4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725" y="4461878"/>
            <a:ext cx="5632949" cy="2039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D7B3784-DFD6-4595-8C69-E62D85A7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286695" cy="970956"/>
          </a:xfrm>
        </p:spPr>
        <p:txBody>
          <a:bodyPr>
            <a:normAutofit/>
          </a:bodyPr>
          <a:lstStyle/>
          <a:p>
            <a:r>
              <a:rPr lang="en-US" sz="2400" dirty="0"/>
              <a:t>Scenario 8: Mix of phases and buses monitored. Max Voltage.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5449DE-D149-4D24-940D-FA1190847ADB}"/>
              </a:ext>
            </a:extLst>
          </p:cNvPr>
          <p:cNvSpPr txBox="1"/>
          <p:nvPr/>
        </p:nvSpPr>
        <p:spPr>
          <a:xfrm>
            <a:off x="7115821" y="3173473"/>
            <a:ext cx="3154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Vpu</a:t>
            </a:r>
            <a:r>
              <a:rPr lang="pt-BR" dirty="0"/>
              <a:t> = </a:t>
            </a:r>
            <a:r>
              <a:rPr lang="pt-BR" dirty="0" err="1"/>
              <a:t>Vpu_max</a:t>
            </a:r>
            <a:r>
              <a:rPr lang="pt-BR" dirty="0"/>
              <a:t> =  1.024135347</a:t>
            </a:r>
            <a:endParaRPr lang="en-U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4E020C7-B9A8-4908-BDCB-7B723659F344}"/>
              </a:ext>
            </a:extLst>
          </p:cNvPr>
          <p:cNvSpPr txBox="1"/>
          <p:nvPr/>
        </p:nvSpPr>
        <p:spPr>
          <a:xfrm>
            <a:off x="7163136" y="3587511"/>
            <a:ext cx="4003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Volt-var</a:t>
            </a:r>
            <a:r>
              <a:rPr lang="pt-BR" dirty="0"/>
              <a:t> </a:t>
            </a:r>
            <a:r>
              <a:rPr lang="pt-BR" dirty="0" err="1"/>
              <a:t>equation</a:t>
            </a:r>
            <a:endParaRPr lang="pt-BR" dirty="0"/>
          </a:p>
          <a:p>
            <a:r>
              <a:rPr lang="pt-BR" dirty="0"/>
              <a:t>Q= (-20 x </a:t>
            </a:r>
            <a:r>
              <a:rPr lang="pt-BR" dirty="0" err="1"/>
              <a:t>Vpu</a:t>
            </a:r>
            <a:r>
              <a:rPr lang="pt-BR" dirty="0"/>
              <a:t> +20) x </a:t>
            </a:r>
            <a:r>
              <a:rPr lang="pt-BR" dirty="0" err="1"/>
              <a:t>kvarlimit</a:t>
            </a:r>
            <a:r>
              <a:rPr lang="pt-BR" dirty="0"/>
              <a:t> = -1158.49</a:t>
            </a:r>
          </a:p>
          <a:p>
            <a:r>
              <a:rPr lang="pt-BR" dirty="0" err="1"/>
              <a:t>Kvarlimit</a:t>
            </a:r>
            <a:r>
              <a:rPr lang="pt-BR" dirty="0"/>
              <a:t>=kVA=2400</a:t>
            </a:r>
            <a:endParaRPr lang="en-US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ADAD6A8-CA0B-4127-9AB6-1901415A712C}"/>
              </a:ext>
            </a:extLst>
          </p:cNvPr>
          <p:cNvCxnSpPr>
            <a:cxnSpLocks/>
          </p:cNvCxnSpPr>
          <p:nvPr/>
        </p:nvCxnSpPr>
        <p:spPr>
          <a:xfrm flipH="1">
            <a:off x="9507984" y="4261282"/>
            <a:ext cx="887767" cy="19938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F793B4C-E90A-4C4D-AFFA-5CA14D1DACB9}"/>
              </a:ext>
            </a:extLst>
          </p:cNvPr>
          <p:cNvGrpSpPr/>
          <p:nvPr/>
        </p:nvGrpSpPr>
        <p:grpSpPr>
          <a:xfrm>
            <a:off x="5824537" y="1640753"/>
            <a:ext cx="6092958" cy="1510367"/>
            <a:chOff x="5824537" y="885756"/>
            <a:chExt cx="6092958" cy="1510367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EEE6DEDA-F209-444E-8103-A9E10A62D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4537" y="885756"/>
              <a:ext cx="6092958" cy="1510367"/>
            </a:xfrm>
            <a:prstGeom prst="rect">
              <a:avLst/>
            </a:prstGeom>
          </p:spPr>
        </p:pic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C40BC817-232A-49D3-8F88-80B112401AE9}"/>
                </a:ext>
              </a:extLst>
            </p:cNvPr>
            <p:cNvCxnSpPr/>
            <p:nvPr/>
          </p:nvCxnSpPr>
          <p:spPr>
            <a:xfrm>
              <a:off x="11154015" y="1257861"/>
              <a:ext cx="76348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7866F694-6627-45BB-88EA-B0A9CCEEB8FF}"/>
                </a:ext>
              </a:extLst>
            </p:cNvPr>
            <p:cNvCxnSpPr/>
            <p:nvPr/>
          </p:nvCxnSpPr>
          <p:spPr>
            <a:xfrm>
              <a:off x="7709657" y="1431477"/>
              <a:ext cx="76348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232DA2E7-553F-43D3-BAE6-9041A48A33A9}"/>
                </a:ext>
              </a:extLst>
            </p:cNvPr>
            <p:cNvCxnSpPr/>
            <p:nvPr/>
          </p:nvCxnSpPr>
          <p:spPr>
            <a:xfrm>
              <a:off x="11154015" y="2054126"/>
              <a:ext cx="76348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59F3BC35-FE61-49A6-A258-78B55E18F6B0}"/>
                </a:ext>
              </a:extLst>
            </p:cNvPr>
            <p:cNvCxnSpPr/>
            <p:nvPr/>
          </p:nvCxnSpPr>
          <p:spPr>
            <a:xfrm>
              <a:off x="7709657" y="2166750"/>
              <a:ext cx="76348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2122256-2A28-4376-AA88-9B23CAB959CF}"/>
              </a:ext>
            </a:extLst>
          </p:cNvPr>
          <p:cNvSpPr txBox="1"/>
          <p:nvPr/>
        </p:nvSpPr>
        <p:spPr>
          <a:xfrm>
            <a:off x="7583009" y="1166950"/>
            <a:ext cx="395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Results</a:t>
            </a:r>
            <a:r>
              <a:rPr lang="pt-BR" dirty="0"/>
              <a:t> for </a:t>
            </a:r>
            <a:r>
              <a:rPr lang="pt-BR" dirty="0" err="1"/>
              <a:t>Second</a:t>
            </a:r>
            <a:r>
              <a:rPr lang="pt-BR" dirty="0"/>
              <a:t> 10</a:t>
            </a:r>
            <a:endParaRPr lang="en-US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006FC00-9702-4A94-9104-B6D8FF083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29" y="1593155"/>
            <a:ext cx="4598851" cy="327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1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8D742-713C-45D0-8CC2-B0B4676B0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635"/>
            <a:ext cx="5161864" cy="4524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D7B3784-DFD6-4595-8C69-E62D85A7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286695" cy="970956"/>
          </a:xfrm>
        </p:spPr>
        <p:txBody>
          <a:bodyPr>
            <a:normAutofit/>
          </a:bodyPr>
          <a:lstStyle/>
          <a:p>
            <a:r>
              <a:rPr lang="en-US" sz="2400" dirty="0"/>
              <a:t>Scenario 9: Mix of phases and buses monitored. Max Voltage with </a:t>
            </a:r>
            <a:r>
              <a:rPr lang="en-US" sz="2400" dirty="0" err="1"/>
              <a:t>voltage_curvex_ref</a:t>
            </a:r>
            <a:r>
              <a:rPr lang="en-US" sz="2400" dirty="0"/>
              <a:t>=avg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14E8D5F-15A1-412D-BFEC-4B43F89F2D3B}"/>
              </a:ext>
            </a:extLst>
          </p:cNvPr>
          <p:cNvSpPr txBox="1"/>
          <p:nvPr/>
        </p:nvSpPr>
        <p:spPr>
          <a:xfrm>
            <a:off x="0" y="1062145"/>
            <a:ext cx="554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OpenDSS </a:t>
            </a:r>
            <a:r>
              <a:rPr lang="en-US" dirty="0"/>
              <a:t>code</a:t>
            </a:r>
            <a:r>
              <a:rPr lang="pt-BR" dirty="0"/>
              <a:t> (Mon_voltage_MAX_Mix_avg-2.dss)</a:t>
            </a:r>
            <a:endParaRPr lang="en-US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DEAB937-9FDD-449F-935A-9BB8D33F922A}"/>
              </a:ext>
            </a:extLst>
          </p:cNvPr>
          <p:cNvSpPr/>
          <p:nvPr/>
        </p:nvSpPr>
        <p:spPr>
          <a:xfrm>
            <a:off x="1898184" y="2045475"/>
            <a:ext cx="2033819" cy="184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0FA0DAC-9DEE-4FEE-81ED-992D5F219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627" y="1431476"/>
            <a:ext cx="6080126" cy="428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94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329154-8BAD-4173-955A-E0DDC70C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662" y="5312888"/>
            <a:ext cx="3788345" cy="1327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892B4C9-6ECB-4D27-B66A-B89AE76AC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7031"/>
            <a:ext cx="4793942" cy="17561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3294C61-2DE4-4E06-BD86-4E29D3AB4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14" y="2974065"/>
            <a:ext cx="4700865" cy="179882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33D00D2-D862-41E9-8B14-591591EBB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1" y="800323"/>
            <a:ext cx="4847049" cy="180441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D7B3784-DFD6-4595-8C69-E62D85A7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286695" cy="970956"/>
          </a:xfrm>
        </p:spPr>
        <p:txBody>
          <a:bodyPr>
            <a:normAutofit/>
          </a:bodyPr>
          <a:lstStyle/>
          <a:p>
            <a:r>
              <a:rPr lang="en-US" sz="2400" dirty="0"/>
              <a:t>Scenario 9: Mix of phases and buses monitored. Max Voltage with </a:t>
            </a:r>
            <a:r>
              <a:rPr lang="en-US" sz="2400" dirty="0" err="1"/>
              <a:t>voltage_curvex_ref</a:t>
            </a:r>
            <a:r>
              <a:rPr lang="en-US" sz="2400" dirty="0"/>
              <a:t>=avg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5449DE-D149-4D24-940D-FA1190847ADB}"/>
              </a:ext>
            </a:extLst>
          </p:cNvPr>
          <p:cNvSpPr txBox="1"/>
          <p:nvPr/>
        </p:nvSpPr>
        <p:spPr>
          <a:xfrm>
            <a:off x="6096000" y="1056639"/>
            <a:ext cx="46154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Vpu_8 = Vpu_max_8 =  1.080024924</a:t>
            </a:r>
            <a:endParaRPr lang="en-US" dirty="0"/>
          </a:p>
          <a:p>
            <a:r>
              <a:rPr lang="pt-BR" dirty="0"/>
              <a:t>Vpu_9 = Vpu_max_9 =  1.08498635</a:t>
            </a:r>
            <a:endParaRPr lang="en-US" dirty="0"/>
          </a:p>
          <a:p>
            <a:r>
              <a:rPr lang="pt-BR" dirty="0"/>
              <a:t>Vpu_10 = Vpu_max_10 =  1.089244495</a:t>
            </a:r>
          </a:p>
          <a:p>
            <a:endParaRPr lang="pt-BR" dirty="0"/>
          </a:p>
          <a:p>
            <a:r>
              <a:rPr lang="pt-BR" dirty="0"/>
              <a:t>Vpu_avg_8-9 = (Vpu_8 + Vpu_9)/2 = 1.0825056</a:t>
            </a:r>
          </a:p>
          <a:p>
            <a:endParaRPr lang="pt-BR" dirty="0"/>
          </a:p>
          <a:p>
            <a:r>
              <a:rPr lang="pt-BR" dirty="0" err="1"/>
              <a:t>Vpu</a:t>
            </a:r>
            <a:r>
              <a:rPr lang="pt-BR" dirty="0"/>
              <a:t> = Vpu_10/ Vpu_avg_8-9 =1.0062252</a:t>
            </a:r>
            <a:endParaRPr lang="en-U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4E020C7-B9A8-4908-BDCB-7B723659F344}"/>
              </a:ext>
            </a:extLst>
          </p:cNvPr>
          <p:cNvSpPr txBox="1"/>
          <p:nvPr/>
        </p:nvSpPr>
        <p:spPr>
          <a:xfrm>
            <a:off x="7443382" y="3513633"/>
            <a:ext cx="4120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Volt-var</a:t>
            </a:r>
            <a:r>
              <a:rPr lang="pt-BR" dirty="0"/>
              <a:t> </a:t>
            </a:r>
            <a:r>
              <a:rPr lang="pt-BR" dirty="0" err="1"/>
              <a:t>equation</a:t>
            </a:r>
            <a:endParaRPr lang="pt-BR" dirty="0"/>
          </a:p>
          <a:p>
            <a:r>
              <a:rPr lang="pt-BR" dirty="0"/>
              <a:t>Q= (-20 x </a:t>
            </a:r>
            <a:r>
              <a:rPr lang="pt-BR" dirty="0" err="1"/>
              <a:t>Vpu</a:t>
            </a:r>
            <a:r>
              <a:rPr lang="pt-BR" dirty="0"/>
              <a:t> +20) x </a:t>
            </a:r>
            <a:r>
              <a:rPr lang="pt-BR" dirty="0" err="1"/>
              <a:t>kvarlimit</a:t>
            </a:r>
            <a:r>
              <a:rPr lang="pt-BR" dirty="0"/>
              <a:t> = -298.8096</a:t>
            </a:r>
          </a:p>
          <a:p>
            <a:r>
              <a:rPr lang="pt-BR" dirty="0" err="1"/>
              <a:t>Kvarlimit</a:t>
            </a:r>
            <a:r>
              <a:rPr lang="pt-BR" dirty="0"/>
              <a:t>=kVA=2400</a:t>
            </a:r>
            <a:endParaRPr lang="en-US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ADAD6A8-CA0B-4127-9AB6-1901415A712C}"/>
              </a:ext>
            </a:extLst>
          </p:cNvPr>
          <p:cNvCxnSpPr>
            <a:cxnSpLocks/>
          </p:cNvCxnSpPr>
          <p:nvPr/>
        </p:nvCxnSpPr>
        <p:spPr>
          <a:xfrm>
            <a:off x="9134031" y="4444640"/>
            <a:ext cx="1216240" cy="20115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7866F694-6627-45BB-88EA-B0A9CCEEB8FF}"/>
              </a:ext>
            </a:extLst>
          </p:cNvPr>
          <p:cNvCxnSpPr/>
          <p:nvPr/>
        </p:nvCxnSpPr>
        <p:spPr>
          <a:xfrm>
            <a:off x="4030462" y="6493882"/>
            <a:ext cx="7634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232DA2E7-553F-43D3-BAE6-9041A48A33A9}"/>
              </a:ext>
            </a:extLst>
          </p:cNvPr>
          <p:cNvCxnSpPr/>
          <p:nvPr/>
        </p:nvCxnSpPr>
        <p:spPr>
          <a:xfrm>
            <a:off x="4318000" y="2338212"/>
            <a:ext cx="7634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59F3BC35-FE61-49A6-A258-78B55E18F6B0}"/>
              </a:ext>
            </a:extLst>
          </p:cNvPr>
          <p:cNvCxnSpPr/>
          <p:nvPr/>
        </p:nvCxnSpPr>
        <p:spPr>
          <a:xfrm>
            <a:off x="4160890" y="4445239"/>
            <a:ext cx="7634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2122256-2A28-4376-AA88-9B23CAB959CF}"/>
              </a:ext>
            </a:extLst>
          </p:cNvPr>
          <p:cNvSpPr txBox="1"/>
          <p:nvPr/>
        </p:nvSpPr>
        <p:spPr>
          <a:xfrm>
            <a:off x="2577662" y="980944"/>
            <a:ext cx="395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Results</a:t>
            </a:r>
            <a:r>
              <a:rPr lang="pt-BR" dirty="0"/>
              <a:t> for </a:t>
            </a:r>
            <a:r>
              <a:rPr lang="pt-BR" dirty="0" err="1"/>
              <a:t>Second</a:t>
            </a:r>
            <a:r>
              <a:rPr lang="pt-BR" dirty="0"/>
              <a:t> 8</a:t>
            </a:r>
            <a:endParaRPr lang="en-US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9CBB1-F591-4AFC-804A-BDBC02C9BFD3}"/>
              </a:ext>
            </a:extLst>
          </p:cNvPr>
          <p:cNvSpPr txBox="1"/>
          <p:nvPr/>
        </p:nvSpPr>
        <p:spPr>
          <a:xfrm>
            <a:off x="8837228" y="5049887"/>
            <a:ext cx="395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Results</a:t>
            </a:r>
            <a:r>
              <a:rPr lang="pt-BR" dirty="0"/>
              <a:t> for </a:t>
            </a:r>
            <a:r>
              <a:rPr lang="pt-BR" dirty="0" err="1"/>
              <a:t>Second</a:t>
            </a:r>
            <a:r>
              <a:rPr lang="pt-BR" dirty="0"/>
              <a:t> 10</a:t>
            </a:r>
            <a:endParaRPr lang="en-US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E789E17-D7EB-4471-B322-0BA743F5B789}"/>
              </a:ext>
            </a:extLst>
          </p:cNvPr>
          <p:cNvSpPr txBox="1"/>
          <p:nvPr/>
        </p:nvSpPr>
        <p:spPr>
          <a:xfrm>
            <a:off x="2577662" y="5162197"/>
            <a:ext cx="395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Results</a:t>
            </a:r>
            <a:r>
              <a:rPr lang="pt-BR" dirty="0"/>
              <a:t> for </a:t>
            </a:r>
            <a:r>
              <a:rPr lang="pt-BR" dirty="0" err="1"/>
              <a:t>Second</a:t>
            </a:r>
            <a:r>
              <a:rPr lang="pt-BR" dirty="0"/>
              <a:t> 10</a:t>
            </a:r>
            <a:endParaRPr lang="en-US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F4948D5-FA42-4EF3-8000-E39D494281ED}"/>
              </a:ext>
            </a:extLst>
          </p:cNvPr>
          <p:cNvSpPr txBox="1"/>
          <p:nvPr/>
        </p:nvSpPr>
        <p:spPr>
          <a:xfrm>
            <a:off x="2577662" y="3144301"/>
            <a:ext cx="395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Results</a:t>
            </a:r>
            <a:r>
              <a:rPr lang="pt-BR" dirty="0"/>
              <a:t> for </a:t>
            </a:r>
            <a:r>
              <a:rPr lang="pt-BR" dirty="0" err="1"/>
              <a:t>Second</a:t>
            </a:r>
            <a:r>
              <a:rPr lang="pt-BR" dirty="0"/>
              <a:t>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75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319A43-A5DC-4243-B67C-5AE51B5E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4" y="1619139"/>
            <a:ext cx="5412449" cy="478536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D7B3784-DFD6-4595-8C69-E62D85A7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286695" cy="970956"/>
          </a:xfrm>
        </p:spPr>
        <p:txBody>
          <a:bodyPr>
            <a:normAutofit/>
          </a:bodyPr>
          <a:lstStyle/>
          <a:p>
            <a:r>
              <a:rPr lang="en-US" sz="2400" dirty="0"/>
              <a:t>Scenario 10: Mix of phases and buses monitored. Max Voltage with </a:t>
            </a:r>
            <a:r>
              <a:rPr lang="en-US" sz="2400" dirty="0" err="1"/>
              <a:t>voltage_curvex_ref</a:t>
            </a:r>
            <a:r>
              <a:rPr lang="en-US" sz="2400" dirty="0"/>
              <a:t>=</a:t>
            </a:r>
            <a:r>
              <a:rPr lang="en-US" sz="2400" dirty="0" err="1"/>
              <a:t>ravg</a:t>
            </a:r>
            <a:endParaRPr lang="en-US" sz="2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14E8D5F-15A1-412D-BFEC-4B43F89F2D3B}"/>
              </a:ext>
            </a:extLst>
          </p:cNvPr>
          <p:cNvSpPr txBox="1"/>
          <p:nvPr/>
        </p:nvSpPr>
        <p:spPr>
          <a:xfrm>
            <a:off x="0" y="1062145"/>
            <a:ext cx="554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OpenDSS </a:t>
            </a:r>
            <a:r>
              <a:rPr lang="en-US" dirty="0"/>
              <a:t>code</a:t>
            </a:r>
            <a:r>
              <a:rPr lang="pt-BR" dirty="0"/>
              <a:t> (Mon_voltage_MAX_Mix_ravg-2.dss)</a:t>
            </a:r>
            <a:endParaRPr lang="en-US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DEAB937-9FDD-449F-935A-9BB8D33F922A}"/>
              </a:ext>
            </a:extLst>
          </p:cNvPr>
          <p:cNvSpPr/>
          <p:nvPr/>
        </p:nvSpPr>
        <p:spPr>
          <a:xfrm>
            <a:off x="1333501" y="2105024"/>
            <a:ext cx="3133724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ECCDBE2-7526-4E38-AB7C-31790B330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479" y="1431477"/>
            <a:ext cx="5704581" cy="401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1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2A3B98-1527-453D-91B6-A1085D396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444" y="5383175"/>
            <a:ext cx="3584895" cy="1282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D5676EB-2C45-4D53-A437-F20DE4A59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4" y="808316"/>
            <a:ext cx="4878095" cy="176255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2D48275-20AE-434E-8C7F-F7EAF83D7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63758"/>
            <a:ext cx="5029200" cy="18240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0122C82-B660-4867-9A32-7BEE75C53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5" y="4930352"/>
            <a:ext cx="4881075" cy="1770722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D7B3784-DFD6-4595-8C69-E62D85A7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286695" cy="970956"/>
          </a:xfrm>
        </p:spPr>
        <p:txBody>
          <a:bodyPr>
            <a:normAutofit/>
          </a:bodyPr>
          <a:lstStyle/>
          <a:p>
            <a:r>
              <a:rPr lang="en-US" sz="2400" dirty="0"/>
              <a:t>Scenario 10: Mix of phases and buses monitored. Max Voltage with </a:t>
            </a:r>
            <a:r>
              <a:rPr lang="en-US" sz="2400" dirty="0" err="1"/>
              <a:t>voltage_curvex_ref</a:t>
            </a:r>
            <a:r>
              <a:rPr lang="en-US" sz="2400" dirty="0"/>
              <a:t>=</a:t>
            </a:r>
            <a:r>
              <a:rPr lang="en-US" sz="2400" dirty="0" err="1"/>
              <a:t>ravg</a:t>
            </a:r>
            <a:endParaRPr lang="en-US" sz="2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5449DE-D149-4D24-940D-FA1190847ADB}"/>
              </a:ext>
            </a:extLst>
          </p:cNvPr>
          <p:cNvSpPr txBox="1"/>
          <p:nvPr/>
        </p:nvSpPr>
        <p:spPr>
          <a:xfrm>
            <a:off x="6096000" y="1056639"/>
            <a:ext cx="48495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Vpu_8 = Vpu_max_8 =  1.022712304</a:t>
            </a:r>
          </a:p>
          <a:p>
            <a:r>
              <a:rPr lang="pt-BR" dirty="0"/>
              <a:t>Vpu_9 = Vpu_max_9 =  1.02280678</a:t>
            </a:r>
            <a:endParaRPr lang="en-US" dirty="0"/>
          </a:p>
          <a:p>
            <a:r>
              <a:rPr lang="pt-BR" dirty="0"/>
              <a:t>Vpu_10 = Vpu_max_10 =  1.020897853</a:t>
            </a:r>
          </a:p>
          <a:p>
            <a:endParaRPr lang="pt-BR" dirty="0"/>
          </a:p>
          <a:p>
            <a:r>
              <a:rPr lang="pt-BR" dirty="0"/>
              <a:t>Vpu_avg_8-9 = (Vpu_8 + Vpu_9)/2 = 1.022759542</a:t>
            </a:r>
          </a:p>
          <a:p>
            <a:endParaRPr lang="pt-BR" dirty="0"/>
          </a:p>
          <a:p>
            <a:r>
              <a:rPr lang="pt-BR" dirty="0" err="1"/>
              <a:t>Vpu</a:t>
            </a:r>
            <a:r>
              <a:rPr lang="pt-BR" dirty="0"/>
              <a:t> = Vpu_avg_8-9 =1.022759542</a:t>
            </a:r>
          </a:p>
          <a:p>
            <a:endParaRPr lang="en-U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4E020C7-B9A8-4908-BDCB-7B723659F344}"/>
              </a:ext>
            </a:extLst>
          </p:cNvPr>
          <p:cNvSpPr txBox="1"/>
          <p:nvPr/>
        </p:nvSpPr>
        <p:spPr>
          <a:xfrm>
            <a:off x="7443382" y="3513633"/>
            <a:ext cx="4003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Volt-var</a:t>
            </a:r>
            <a:r>
              <a:rPr lang="pt-BR" dirty="0"/>
              <a:t> </a:t>
            </a:r>
            <a:r>
              <a:rPr lang="pt-BR" dirty="0" err="1"/>
              <a:t>equation</a:t>
            </a:r>
            <a:endParaRPr lang="pt-BR" dirty="0"/>
          </a:p>
          <a:p>
            <a:r>
              <a:rPr lang="pt-BR" dirty="0"/>
              <a:t>Q= (-20 x </a:t>
            </a:r>
            <a:r>
              <a:rPr lang="pt-BR" dirty="0" err="1"/>
              <a:t>Vpu</a:t>
            </a:r>
            <a:r>
              <a:rPr lang="pt-BR" dirty="0"/>
              <a:t> +20) x </a:t>
            </a:r>
            <a:r>
              <a:rPr lang="pt-BR" dirty="0" err="1"/>
              <a:t>kvarlimit</a:t>
            </a:r>
            <a:r>
              <a:rPr lang="pt-BR" dirty="0"/>
              <a:t> = -546.229</a:t>
            </a:r>
          </a:p>
          <a:p>
            <a:r>
              <a:rPr lang="pt-BR" dirty="0" err="1"/>
              <a:t>Kvarlimit</a:t>
            </a:r>
            <a:r>
              <a:rPr lang="pt-BR" dirty="0"/>
              <a:t>=kVA=1200</a:t>
            </a:r>
            <a:endParaRPr lang="en-US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ADAD6A8-CA0B-4127-9AB6-1901415A712C}"/>
              </a:ext>
            </a:extLst>
          </p:cNvPr>
          <p:cNvCxnSpPr>
            <a:cxnSpLocks/>
          </p:cNvCxnSpPr>
          <p:nvPr/>
        </p:nvCxnSpPr>
        <p:spPr>
          <a:xfrm>
            <a:off x="9134031" y="4444640"/>
            <a:ext cx="1216240" cy="20115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7866F694-6627-45BB-88EA-B0A9CCEEB8FF}"/>
              </a:ext>
            </a:extLst>
          </p:cNvPr>
          <p:cNvCxnSpPr/>
          <p:nvPr/>
        </p:nvCxnSpPr>
        <p:spPr>
          <a:xfrm>
            <a:off x="4030462" y="6493882"/>
            <a:ext cx="7634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232DA2E7-553F-43D3-BAE6-9041A48A33A9}"/>
              </a:ext>
            </a:extLst>
          </p:cNvPr>
          <p:cNvCxnSpPr/>
          <p:nvPr/>
        </p:nvCxnSpPr>
        <p:spPr>
          <a:xfrm>
            <a:off x="4318000" y="2338212"/>
            <a:ext cx="7634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59F3BC35-FE61-49A6-A258-78B55E18F6B0}"/>
              </a:ext>
            </a:extLst>
          </p:cNvPr>
          <p:cNvCxnSpPr/>
          <p:nvPr/>
        </p:nvCxnSpPr>
        <p:spPr>
          <a:xfrm>
            <a:off x="4160890" y="4445239"/>
            <a:ext cx="7634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2122256-2A28-4376-AA88-9B23CAB959CF}"/>
              </a:ext>
            </a:extLst>
          </p:cNvPr>
          <p:cNvSpPr txBox="1"/>
          <p:nvPr/>
        </p:nvSpPr>
        <p:spPr>
          <a:xfrm>
            <a:off x="2577662" y="980944"/>
            <a:ext cx="395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Results</a:t>
            </a:r>
            <a:r>
              <a:rPr lang="pt-BR" dirty="0"/>
              <a:t> for </a:t>
            </a:r>
            <a:r>
              <a:rPr lang="pt-BR" dirty="0" err="1"/>
              <a:t>Second</a:t>
            </a:r>
            <a:r>
              <a:rPr lang="pt-BR" dirty="0"/>
              <a:t> 8</a:t>
            </a:r>
            <a:endParaRPr lang="en-US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9CBB1-F591-4AFC-804A-BDBC02C9BFD3}"/>
              </a:ext>
            </a:extLst>
          </p:cNvPr>
          <p:cNvSpPr txBox="1"/>
          <p:nvPr/>
        </p:nvSpPr>
        <p:spPr>
          <a:xfrm>
            <a:off x="8837228" y="5049887"/>
            <a:ext cx="395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Results</a:t>
            </a:r>
            <a:r>
              <a:rPr lang="pt-BR" dirty="0"/>
              <a:t> for </a:t>
            </a:r>
            <a:r>
              <a:rPr lang="pt-BR" dirty="0" err="1"/>
              <a:t>Second</a:t>
            </a:r>
            <a:r>
              <a:rPr lang="pt-BR" dirty="0"/>
              <a:t> 10</a:t>
            </a:r>
            <a:endParaRPr lang="en-US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E789E17-D7EB-4471-B322-0BA743F5B789}"/>
              </a:ext>
            </a:extLst>
          </p:cNvPr>
          <p:cNvSpPr txBox="1"/>
          <p:nvPr/>
        </p:nvSpPr>
        <p:spPr>
          <a:xfrm>
            <a:off x="2577662" y="5162197"/>
            <a:ext cx="395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Results</a:t>
            </a:r>
            <a:r>
              <a:rPr lang="pt-BR" dirty="0"/>
              <a:t> for </a:t>
            </a:r>
            <a:r>
              <a:rPr lang="pt-BR" dirty="0" err="1"/>
              <a:t>Second</a:t>
            </a:r>
            <a:r>
              <a:rPr lang="pt-BR" dirty="0"/>
              <a:t> 10</a:t>
            </a:r>
            <a:endParaRPr lang="en-US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F4948D5-FA42-4EF3-8000-E39D494281ED}"/>
              </a:ext>
            </a:extLst>
          </p:cNvPr>
          <p:cNvSpPr txBox="1"/>
          <p:nvPr/>
        </p:nvSpPr>
        <p:spPr>
          <a:xfrm>
            <a:off x="2577662" y="3144301"/>
            <a:ext cx="395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Results</a:t>
            </a:r>
            <a:r>
              <a:rPr lang="pt-BR" dirty="0"/>
              <a:t> for </a:t>
            </a:r>
            <a:r>
              <a:rPr lang="pt-BR" dirty="0" err="1"/>
              <a:t>Second</a:t>
            </a:r>
            <a:r>
              <a:rPr lang="pt-BR" dirty="0"/>
              <a:t>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08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6E6FE6-944A-45D3-9192-005437F96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537" y="1401321"/>
            <a:ext cx="5705602" cy="5177246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D7B3784-DFD6-4595-8C69-E62D85A7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286695" cy="970956"/>
          </a:xfrm>
        </p:spPr>
        <p:txBody>
          <a:bodyPr>
            <a:normAutofit/>
          </a:bodyPr>
          <a:lstStyle/>
          <a:p>
            <a:r>
              <a:rPr lang="en-US" sz="2400" dirty="0"/>
              <a:t>Scenario 11: Mix of phases and buses monitored. Max Voltage with </a:t>
            </a:r>
            <a:r>
              <a:rPr lang="en-US" sz="2400" dirty="0" err="1"/>
              <a:t>voltage_curvex_ref</a:t>
            </a:r>
            <a:r>
              <a:rPr lang="en-US" sz="2400" dirty="0"/>
              <a:t>=avg (VV_DRC)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14E8D5F-15A1-412D-BFEC-4B43F89F2D3B}"/>
              </a:ext>
            </a:extLst>
          </p:cNvPr>
          <p:cNvSpPr txBox="1"/>
          <p:nvPr/>
        </p:nvSpPr>
        <p:spPr>
          <a:xfrm>
            <a:off x="0" y="1062145"/>
            <a:ext cx="572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OpenDSS </a:t>
            </a:r>
            <a:r>
              <a:rPr lang="en-US" dirty="0"/>
              <a:t>code</a:t>
            </a:r>
            <a:r>
              <a:rPr lang="pt-BR" dirty="0"/>
              <a:t> (Mon_voltage_MAX_Mix_avg_VVDRC-2.dss)</a:t>
            </a:r>
            <a:endParaRPr lang="en-US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DEAB937-9FDD-449F-935A-9BB8D33F922A}"/>
              </a:ext>
            </a:extLst>
          </p:cNvPr>
          <p:cNvSpPr/>
          <p:nvPr/>
        </p:nvSpPr>
        <p:spPr>
          <a:xfrm>
            <a:off x="2727191" y="2289671"/>
            <a:ext cx="5846357" cy="193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63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37A40F-08D0-4AD9-9A07-551E46F05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959" y="5572487"/>
            <a:ext cx="3027510" cy="1049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77F1323-961E-4820-A4C4-413A6CCE1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0" y="814582"/>
            <a:ext cx="4849533" cy="17714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5D81C3F-1931-4A13-9327-3015016BF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2" y="2928466"/>
            <a:ext cx="4870227" cy="17625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9509B26-61AA-4443-BCD7-98118A01D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4" y="4941130"/>
            <a:ext cx="5032676" cy="1871852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D7B3784-DFD6-4595-8C69-E62D85A7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286695" cy="970956"/>
          </a:xfrm>
        </p:spPr>
        <p:txBody>
          <a:bodyPr>
            <a:normAutofit/>
          </a:bodyPr>
          <a:lstStyle/>
          <a:p>
            <a:r>
              <a:rPr lang="en-US" sz="2400" dirty="0"/>
              <a:t>Scenario 11: Mix of phases and buses monitored. Max Voltage with </a:t>
            </a:r>
            <a:r>
              <a:rPr lang="en-US" sz="2400" dirty="0" err="1"/>
              <a:t>voltage_curvex_ref</a:t>
            </a:r>
            <a:r>
              <a:rPr lang="en-US" sz="2400" dirty="0"/>
              <a:t>=avg (VV_DRC)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5449DE-D149-4D24-940D-FA1190847ADB}"/>
              </a:ext>
            </a:extLst>
          </p:cNvPr>
          <p:cNvSpPr txBox="1"/>
          <p:nvPr/>
        </p:nvSpPr>
        <p:spPr>
          <a:xfrm>
            <a:off x="6096000" y="1056639"/>
            <a:ext cx="52261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Vpu_8 = Vpu_max_8 =  1.044675738</a:t>
            </a:r>
          </a:p>
          <a:p>
            <a:r>
              <a:rPr lang="pt-BR" dirty="0"/>
              <a:t>Vpu_9 = Vpu_max_9 =  1.048041429</a:t>
            </a:r>
          </a:p>
          <a:p>
            <a:r>
              <a:rPr lang="pt-BR" dirty="0"/>
              <a:t>Vpu_10 = Vpu_max_10 =  1.051296481</a:t>
            </a:r>
          </a:p>
          <a:p>
            <a:endParaRPr lang="pt-BR" dirty="0"/>
          </a:p>
          <a:p>
            <a:r>
              <a:rPr lang="pt-BR" dirty="0"/>
              <a:t>Vpu_avg_8-9 = (Vpu_8 + Vpu_9)/2 = 1.046358584</a:t>
            </a:r>
          </a:p>
          <a:p>
            <a:endParaRPr lang="pt-BR" dirty="0"/>
          </a:p>
          <a:p>
            <a:r>
              <a:rPr lang="pt-BR" dirty="0" err="1"/>
              <a:t>VpuVV</a:t>
            </a:r>
            <a:r>
              <a:rPr lang="pt-BR" dirty="0"/>
              <a:t> = Vpu_10/Vpu_avg_8-9 = 1.004719126</a:t>
            </a:r>
          </a:p>
          <a:p>
            <a:r>
              <a:rPr lang="pt-BR" dirty="0" err="1"/>
              <a:t>DeltaVpuDRC</a:t>
            </a:r>
            <a:r>
              <a:rPr lang="pt-BR" dirty="0"/>
              <a:t> = Vpu_10 - Vpu_avg_8-9 = 0.004937897</a:t>
            </a:r>
          </a:p>
          <a:p>
            <a:endParaRPr lang="en-U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4E020C7-B9A8-4908-BDCB-7B723659F344}"/>
              </a:ext>
            </a:extLst>
          </p:cNvPr>
          <p:cNvSpPr txBox="1"/>
          <p:nvPr/>
        </p:nvSpPr>
        <p:spPr>
          <a:xfrm>
            <a:off x="6021816" y="3541834"/>
            <a:ext cx="490397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Volt-var</a:t>
            </a:r>
            <a:r>
              <a:rPr lang="pt-BR" dirty="0"/>
              <a:t> </a:t>
            </a:r>
            <a:r>
              <a:rPr lang="pt-BR" dirty="0" err="1"/>
              <a:t>equation</a:t>
            </a:r>
            <a:endParaRPr lang="pt-BR" dirty="0"/>
          </a:p>
          <a:p>
            <a:r>
              <a:rPr lang="pt-BR" dirty="0"/>
              <a:t>QVV= (-20 x </a:t>
            </a:r>
            <a:r>
              <a:rPr lang="pt-BR" dirty="0" err="1"/>
              <a:t>VpuVV</a:t>
            </a:r>
            <a:r>
              <a:rPr lang="pt-BR" dirty="0"/>
              <a:t> +20) x </a:t>
            </a:r>
            <a:r>
              <a:rPr lang="pt-BR" dirty="0" err="1"/>
              <a:t>kvarlimit</a:t>
            </a:r>
            <a:r>
              <a:rPr lang="pt-BR" dirty="0"/>
              <a:t> = -226.518</a:t>
            </a:r>
          </a:p>
          <a:p>
            <a:r>
              <a:rPr lang="pt-BR" dirty="0"/>
              <a:t>DRC </a:t>
            </a:r>
            <a:r>
              <a:rPr lang="pt-BR" dirty="0" err="1"/>
              <a:t>equation</a:t>
            </a:r>
            <a:endParaRPr lang="pt-BR" dirty="0"/>
          </a:p>
          <a:p>
            <a:r>
              <a:rPr lang="pt-BR" dirty="0"/>
              <a:t>QDRC = -50 x </a:t>
            </a:r>
            <a:r>
              <a:rPr lang="pt-BR" dirty="0" err="1"/>
              <a:t>DeltaVpuDRC</a:t>
            </a:r>
            <a:r>
              <a:rPr lang="pt-BR" dirty="0"/>
              <a:t> x </a:t>
            </a:r>
            <a:r>
              <a:rPr lang="pt-BR" dirty="0" err="1"/>
              <a:t>kvarlimit</a:t>
            </a:r>
            <a:r>
              <a:rPr lang="pt-BR" dirty="0"/>
              <a:t> = -592.5476</a:t>
            </a:r>
          </a:p>
          <a:p>
            <a:r>
              <a:rPr lang="pt-BR" dirty="0" err="1"/>
              <a:t>Kvarlimit</a:t>
            </a:r>
            <a:r>
              <a:rPr lang="pt-BR" dirty="0"/>
              <a:t>=kVA=2400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 err="1"/>
              <a:t>Qtotal</a:t>
            </a:r>
            <a:r>
              <a:rPr lang="pt-BR" dirty="0"/>
              <a:t>=-819.065</a:t>
            </a:r>
          </a:p>
          <a:p>
            <a:endParaRPr lang="en-US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ADAD6A8-CA0B-4127-9AB6-1901415A712C}"/>
              </a:ext>
            </a:extLst>
          </p:cNvPr>
          <p:cNvCxnSpPr>
            <a:cxnSpLocks/>
          </p:cNvCxnSpPr>
          <p:nvPr/>
        </p:nvCxnSpPr>
        <p:spPr>
          <a:xfrm>
            <a:off x="7630209" y="5948039"/>
            <a:ext cx="2720062" cy="508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7866F694-6627-45BB-88EA-B0A9CCEEB8FF}"/>
              </a:ext>
            </a:extLst>
          </p:cNvPr>
          <p:cNvCxnSpPr/>
          <p:nvPr/>
        </p:nvCxnSpPr>
        <p:spPr>
          <a:xfrm>
            <a:off x="4042792" y="6529392"/>
            <a:ext cx="7634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232DA2E7-553F-43D3-BAE6-9041A48A33A9}"/>
              </a:ext>
            </a:extLst>
          </p:cNvPr>
          <p:cNvCxnSpPr/>
          <p:nvPr/>
        </p:nvCxnSpPr>
        <p:spPr>
          <a:xfrm>
            <a:off x="4318000" y="2338212"/>
            <a:ext cx="7634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59F3BC35-FE61-49A6-A258-78B55E18F6B0}"/>
              </a:ext>
            </a:extLst>
          </p:cNvPr>
          <p:cNvCxnSpPr/>
          <p:nvPr/>
        </p:nvCxnSpPr>
        <p:spPr>
          <a:xfrm>
            <a:off x="4160890" y="4445239"/>
            <a:ext cx="7634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2122256-2A28-4376-AA88-9B23CAB959CF}"/>
              </a:ext>
            </a:extLst>
          </p:cNvPr>
          <p:cNvSpPr txBox="1"/>
          <p:nvPr/>
        </p:nvSpPr>
        <p:spPr>
          <a:xfrm>
            <a:off x="2577662" y="980944"/>
            <a:ext cx="395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Results</a:t>
            </a:r>
            <a:r>
              <a:rPr lang="pt-BR" dirty="0"/>
              <a:t> for </a:t>
            </a:r>
            <a:r>
              <a:rPr lang="pt-BR" dirty="0" err="1"/>
              <a:t>Second</a:t>
            </a:r>
            <a:r>
              <a:rPr lang="pt-BR" dirty="0"/>
              <a:t> 8</a:t>
            </a:r>
            <a:endParaRPr lang="en-US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9CBB1-F591-4AFC-804A-BDBC02C9BFD3}"/>
              </a:ext>
            </a:extLst>
          </p:cNvPr>
          <p:cNvSpPr txBox="1"/>
          <p:nvPr/>
        </p:nvSpPr>
        <p:spPr>
          <a:xfrm>
            <a:off x="8837228" y="5049887"/>
            <a:ext cx="395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Results</a:t>
            </a:r>
            <a:r>
              <a:rPr lang="pt-BR" dirty="0"/>
              <a:t> for </a:t>
            </a:r>
            <a:r>
              <a:rPr lang="pt-BR" dirty="0" err="1"/>
              <a:t>Second</a:t>
            </a:r>
            <a:r>
              <a:rPr lang="pt-BR" dirty="0"/>
              <a:t> 10</a:t>
            </a:r>
            <a:endParaRPr lang="en-US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E789E17-D7EB-4471-B322-0BA743F5B789}"/>
              </a:ext>
            </a:extLst>
          </p:cNvPr>
          <p:cNvSpPr txBox="1"/>
          <p:nvPr/>
        </p:nvSpPr>
        <p:spPr>
          <a:xfrm>
            <a:off x="2590536" y="5028675"/>
            <a:ext cx="395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Results</a:t>
            </a:r>
            <a:r>
              <a:rPr lang="pt-BR" dirty="0"/>
              <a:t> for </a:t>
            </a:r>
            <a:r>
              <a:rPr lang="pt-BR" dirty="0" err="1"/>
              <a:t>Second</a:t>
            </a:r>
            <a:r>
              <a:rPr lang="pt-BR" dirty="0"/>
              <a:t> 10</a:t>
            </a:r>
            <a:endParaRPr lang="en-US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F4948D5-FA42-4EF3-8000-E39D494281ED}"/>
              </a:ext>
            </a:extLst>
          </p:cNvPr>
          <p:cNvSpPr txBox="1"/>
          <p:nvPr/>
        </p:nvSpPr>
        <p:spPr>
          <a:xfrm>
            <a:off x="2577662" y="3064668"/>
            <a:ext cx="395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Results</a:t>
            </a:r>
            <a:r>
              <a:rPr lang="pt-BR" dirty="0"/>
              <a:t> for </a:t>
            </a:r>
            <a:r>
              <a:rPr lang="pt-BR" dirty="0" err="1"/>
              <a:t>Second</a:t>
            </a:r>
            <a:r>
              <a:rPr lang="pt-BR" dirty="0"/>
              <a:t>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43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9410E0-28D3-458C-AA43-1F7D51DE7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664" y="4598379"/>
            <a:ext cx="5361582" cy="2036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D7B3784-DFD6-4595-8C69-E62D85A7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286695" cy="970956"/>
          </a:xfrm>
        </p:spPr>
        <p:txBody>
          <a:bodyPr>
            <a:normAutofit/>
          </a:bodyPr>
          <a:lstStyle/>
          <a:p>
            <a:r>
              <a:rPr lang="en-US" sz="2400" dirty="0"/>
              <a:t>Scenario 1: PVSystem2’s bus is Monitored for volt-var. Average Voltage (default mode)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14E8D5F-15A1-412D-BFEC-4B43F89F2D3B}"/>
              </a:ext>
            </a:extLst>
          </p:cNvPr>
          <p:cNvSpPr txBox="1"/>
          <p:nvPr/>
        </p:nvSpPr>
        <p:spPr>
          <a:xfrm>
            <a:off x="0" y="1062145"/>
            <a:ext cx="554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OpenDSS </a:t>
            </a:r>
            <a:r>
              <a:rPr lang="en-US" dirty="0"/>
              <a:t>code</a:t>
            </a:r>
            <a:r>
              <a:rPr lang="pt-BR" dirty="0"/>
              <a:t> (Local_voltage_average-2.dss)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156D3D-ABC1-4E9D-BD91-E97F4E832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324" y="1223402"/>
            <a:ext cx="4663088" cy="1511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9D1C39A-16A7-421C-B55D-44A9EE133C6C}"/>
              </a:ext>
            </a:extLst>
          </p:cNvPr>
          <p:cNvSpPr/>
          <p:nvPr/>
        </p:nvSpPr>
        <p:spPr>
          <a:xfrm>
            <a:off x="9792070" y="2175029"/>
            <a:ext cx="994299" cy="559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5449DE-D149-4D24-940D-FA1190847ADB}"/>
              </a:ext>
            </a:extLst>
          </p:cNvPr>
          <p:cNvSpPr txBox="1"/>
          <p:nvPr/>
        </p:nvSpPr>
        <p:spPr>
          <a:xfrm>
            <a:off x="8091397" y="3181660"/>
            <a:ext cx="349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Vpu</a:t>
            </a:r>
            <a:r>
              <a:rPr lang="pt-BR" dirty="0"/>
              <a:t> = </a:t>
            </a:r>
            <a:r>
              <a:rPr lang="pt-BR" dirty="0" err="1"/>
              <a:t>Vpu_average</a:t>
            </a:r>
            <a:r>
              <a:rPr lang="pt-BR" dirty="0"/>
              <a:t> =  1.022751433</a:t>
            </a:r>
            <a:endParaRPr lang="en-U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4E020C7-B9A8-4908-BDCB-7B723659F344}"/>
              </a:ext>
            </a:extLst>
          </p:cNvPr>
          <p:cNvSpPr txBox="1"/>
          <p:nvPr/>
        </p:nvSpPr>
        <p:spPr>
          <a:xfrm>
            <a:off x="8091397" y="3675049"/>
            <a:ext cx="4120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Volt-var</a:t>
            </a:r>
            <a:r>
              <a:rPr lang="pt-BR" dirty="0"/>
              <a:t> </a:t>
            </a:r>
            <a:r>
              <a:rPr lang="pt-BR" dirty="0" err="1"/>
              <a:t>equation</a:t>
            </a:r>
            <a:endParaRPr lang="pt-BR" dirty="0"/>
          </a:p>
          <a:p>
            <a:r>
              <a:rPr lang="pt-BR" dirty="0"/>
              <a:t>Q= (-20 x </a:t>
            </a:r>
            <a:r>
              <a:rPr lang="pt-BR" dirty="0" err="1"/>
              <a:t>Vpu</a:t>
            </a:r>
            <a:r>
              <a:rPr lang="pt-BR" dirty="0"/>
              <a:t> +20) x </a:t>
            </a:r>
            <a:r>
              <a:rPr lang="pt-BR" dirty="0" err="1"/>
              <a:t>kvarlimit</a:t>
            </a:r>
            <a:r>
              <a:rPr lang="pt-BR" dirty="0"/>
              <a:t> = -1092.068</a:t>
            </a:r>
          </a:p>
          <a:p>
            <a:r>
              <a:rPr lang="pt-BR" dirty="0" err="1"/>
              <a:t>Kvarlimit</a:t>
            </a:r>
            <a:r>
              <a:rPr lang="pt-BR" dirty="0"/>
              <a:t>=kVA=2400</a:t>
            </a:r>
            <a:endParaRPr lang="en-US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17487AC-7503-446C-83B8-3EC7A5FB322C}"/>
              </a:ext>
            </a:extLst>
          </p:cNvPr>
          <p:cNvCxnSpPr>
            <a:cxnSpLocks/>
          </p:cNvCxnSpPr>
          <p:nvPr/>
        </p:nvCxnSpPr>
        <p:spPr>
          <a:xfrm flipH="1">
            <a:off x="9667783" y="2778768"/>
            <a:ext cx="621436" cy="4028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ADAD6A8-CA0B-4127-9AB6-1901415A712C}"/>
              </a:ext>
            </a:extLst>
          </p:cNvPr>
          <p:cNvCxnSpPr>
            <a:cxnSpLocks/>
          </p:cNvCxnSpPr>
          <p:nvPr/>
        </p:nvCxnSpPr>
        <p:spPr>
          <a:xfrm>
            <a:off x="8291744" y="4243526"/>
            <a:ext cx="1216240" cy="20115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3798694-3FDF-4D56-B77B-852450C5E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1" y="1789611"/>
            <a:ext cx="3936769" cy="4345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72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2503495-930A-4A18-A0E3-4534B4C0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8" y="1393311"/>
            <a:ext cx="4763032" cy="54265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4879B14-A9DA-43E3-ADBB-51825561A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302" y="4598379"/>
            <a:ext cx="5712415" cy="2113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BFBAE89-52AE-4420-87B8-9D8CEBFEE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041" y="1393311"/>
            <a:ext cx="4761484" cy="1662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D7B3784-DFD6-4595-8C69-E62D85A7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286695" cy="970956"/>
          </a:xfrm>
        </p:spPr>
        <p:txBody>
          <a:bodyPr>
            <a:normAutofit/>
          </a:bodyPr>
          <a:lstStyle/>
          <a:p>
            <a:r>
              <a:rPr lang="en-US" sz="2400" dirty="0"/>
              <a:t>Scenario 2: PVSystem2’s bus is Monitored for volt-var. Max Voltage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14E8D5F-15A1-412D-BFEC-4B43F89F2D3B}"/>
              </a:ext>
            </a:extLst>
          </p:cNvPr>
          <p:cNvSpPr txBox="1"/>
          <p:nvPr/>
        </p:nvSpPr>
        <p:spPr>
          <a:xfrm>
            <a:off x="0" y="1062145"/>
            <a:ext cx="554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OpenDSS </a:t>
            </a:r>
            <a:r>
              <a:rPr lang="en-US" dirty="0"/>
              <a:t>code</a:t>
            </a:r>
            <a:r>
              <a:rPr lang="pt-BR" dirty="0"/>
              <a:t> (Local_voltage_max-2.dss)</a:t>
            </a: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9D1C39A-16A7-421C-B55D-44A9EE133C6C}"/>
              </a:ext>
            </a:extLst>
          </p:cNvPr>
          <p:cNvSpPr/>
          <p:nvPr/>
        </p:nvSpPr>
        <p:spPr>
          <a:xfrm>
            <a:off x="10040645" y="2367569"/>
            <a:ext cx="1100831" cy="1551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5449DE-D149-4D24-940D-FA1190847ADB}"/>
              </a:ext>
            </a:extLst>
          </p:cNvPr>
          <p:cNvSpPr txBox="1"/>
          <p:nvPr/>
        </p:nvSpPr>
        <p:spPr>
          <a:xfrm>
            <a:off x="8091397" y="3181660"/>
            <a:ext cx="3154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Vpu</a:t>
            </a:r>
            <a:r>
              <a:rPr lang="pt-BR" dirty="0"/>
              <a:t> = </a:t>
            </a:r>
            <a:r>
              <a:rPr lang="pt-BR" dirty="0" err="1"/>
              <a:t>Vpu_max</a:t>
            </a:r>
            <a:r>
              <a:rPr lang="pt-BR" dirty="0"/>
              <a:t> =  1.024035194</a:t>
            </a:r>
            <a:endParaRPr lang="en-U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4E020C7-B9A8-4908-BDCB-7B723659F344}"/>
              </a:ext>
            </a:extLst>
          </p:cNvPr>
          <p:cNvSpPr txBox="1"/>
          <p:nvPr/>
        </p:nvSpPr>
        <p:spPr>
          <a:xfrm>
            <a:off x="8091397" y="3675049"/>
            <a:ext cx="4120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Volt-var</a:t>
            </a:r>
            <a:r>
              <a:rPr lang="pt-BR" dirty="0"/>
              <a:t> </a:t>
            </a:r>
            <a:r>
              <a:rPr lang="pt-BR" dirty="0" err="1"/>
              <a:t>equation</a:t>
            </a:r>
            <a:endParaRPr lang="pt-BR" dirty="0"/>
          </a:p>
          <a:p>
            <a:r>
              <a:rPr lang="pt-BR" dirty="0"/>
              <a:t>Q= (-20 x </a:t>
            </a:r>
            <a:r>
              <a:rPr lang="pt-BR" dirty="0" err="1"/>
              <a:t>Vpu</a:t>
            </a:r>
            <a:r>
              <a:rPr lang="pt-BR" dirty="0"/>
              <a:t> +20) x </a:t>
            </a:r>
            <a:r>
              <a:rPr lang="pt-BR" dirty="0" err="1"/>
              <a:t>kvarlimit</a:t>
            </a:r>
            <a:r>
              <a:rPr lang="pt-BR" dirty="0"/>
              <a:t> = -1153.689</a:t>
            </a:r>
          </a:p>
          <a:p>
            <a:r>
              <a:rPr lang="pt-BR" dirty="0" err="1"/>
              <a:t>Kvarlimit</a:t>
            </a:r>
            <a:r>
              <a:rPr lang="pt-BR" dirty="0"/>
              <a:t>=kVA=2400</a:t>
            </a:r>
            <a:endParaRPr lang="en-US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17487AC-7503-446C-83B8-3EC7A5FB322C}"/>
              </a:ext>
            </a:extLst>
          </p:cNvPr>
          <p:cNvCxnSpPr>
            <a:cxnSpLocks/>
          </p:cNvCxnSpPr>
          <p:nvPr/>
        </p:nvCxnSpPr>
        <p:spPr>
          <a:xfrm flipH="1">
            <a:off x="9667783" y="2646777"/>
            <a:ext cx="372862" cy="5348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ADAD6A8-CA0B-4127-9AB6-1901415A712C}"/>
              </a:ext>
            </a:extLst>
          </p:cNvPr>
          <p:cNvCxnSpPr>
            <a:cxnSpLocks/>
          </p:cNvCxnSpPr>
          <p:nvPr/>
        </p:nvCxnSpPr>
        <p:spPr>
          <a:xfrm>
            <a:off x="8291744" y="4243526"/>
            <a:ext cx="1116509" cy="21488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6C6A39A8-7DAC-43A9-A041-5F356E6DCAEA}"/>
              </a:ext>
            </a:extLst>
          </p:cNvPr>
          <p:cNvSpPr/>
          <p:nvPr/>
        </p:nvSpPr>
        <p:spPr>
          <a:xfrm>
            <a:off x="180283" y="5147026"/>
            <a:ext cx="1136965" cy="170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87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CB0B13-6086-49D4-BEFD-F92B5D067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8" y="1576251"/>
            <a:ext cx="4387575" cy="4968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72D30A-11E0-4DF6-8CAC-9E1ABEA53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862" y="4572093"/>
            <a:ext cx="5549479" cy="2089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0F87CD4-B4E5-42F5-9B8B-D0E97027D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569" y="1056712"/>
            <a:ext cx="4578428" cy="159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D7B3784-DFD6-4595-8C69-E62D85A7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286695" cy="970956"/>
          </a:xfrm>
        </p:spPr>
        <p:txBody>
          <a:bodyPr>
            <a:normAutofit/>
          </a:bodyPr>
          <a:lstStyle/>
          <a:p>
            <a:r>
              <a:rPr lang="en-US" sz="2400" dirty="0"/>
              <a:t>Scenario 3: PVSystem2’s bus is Monitored for volt-var. Min Voltage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14E8D5F-15A1-412D-BFEC-4B43F89F2D3B}"/>
              </a:ext>
            </a:extLst>
          </p:cNvPr>
          <p:cNvSpPr txBox="1"/>
          <p:nvPr/>
        </p:nvSpPr>
        <p:spPr>
          <a:xfrm>
            <a:off x="0" y="1062145"/>
            <a:ext cx="554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OpenDSS </a:t>
            </a:r>
            <a:r>
              <a:rPr lang="en-US" dirty="0"/>
              <a:t>code</a:t>
            </a:r>
            <a:r>
              <a:rPr lang="pt-BR" dirty="0"/>
              <a:t> (Local_voltage_min-2.dss)</a:t>
            </a: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9D1C39A-16A7-421C-B55D-44A9EE133C6C}"/>
              </a:ext>
            </a:extLst>
          </p:cNvPr>
          <p:cNvSpPr/>
          <p:nvPr/>
        </p:nvSpPr>
        <p:spPr>
          <a:xfrm>
            <a:off x="10040645" y="2367569"/>
            <a:ext cx="1100831" cy="1551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5449DE-D149-4D24-940D-FA1190847ADB}"/>
              </a:ext>
            </a:extLst>
          </p:cNvPr>
          <p:cNvSpPr txBox="1"/>
          <p:nvPr/>
        </p:nvSpPr>
        <p:spPr>
          <a:xfrm>
            <a:off x="8091397" y="3181660"/>
            <a:ext cx="323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Vpu</a:t>
            </a:r>
            <a:r>
              <a:rPr lang="pt-BR" dirty="0"/>
              <a:t> = </a:t>
            </a:r>
            <a:r>
              <a:rPr lang="pt-BR" dirty="0" err="1"/>
              <a:t>Vpu_min</a:t>
            </a:r>
            <a:r>
              <a:rPr lang="pt-BR" dirty="0"/>
              <a:t> =  1.021755434</a:t>
            </a:r>
            <a:endParaRPr lang="en-U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4E020C7-B9A8-4908-BDCB-7B723659F344}"/>
              </a:ext>
            </a:extLst>
          </p:cNvPr>
          <p:cNvSpPr txBox="1"/>
          <p:nvPr/>
        </p:nvSpPr>
        <p:spPr>
          <a:xfrm>
            <a:off x="8091397" y="3675049"/>
            <a:ext cx="4003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Volt-var</a:t>
            </a:r>
            <a:r>
              <a:rPr lang="pt-BR" dirty="0"/>
              <a:t> </a:t>
            </a:r>
            <a:r>
              <a:rPr lang="pt-BR" dirty="0" err="1"/>
              <a:t>equation</a:t>
            </a:r>
            <a:endParaRPr lang="pt-BR" dirty="0"/>
          </a:p>
          <a:p>
            <a:r>
              <a:rPr lang="pt-BR" dirty="0"/>
              <a:t>Q= (-20 x </a:t>
            </a:r>
            <a:r>
              <a:rPr lang="pt-BR" dirty="0" err="1"/>
              <a:t>Vpu</a:t>
            </a:r>
            <a:r>
              <a:rPr lang="pt-BR" dirty="0"/>
              <a:t> +20) x </a:t>
            </a:r>
            <a:r>
              <a:rPr lang="pt-BR" dirty="0" err="1"/>
              <a:t>kvarlimit</a:t>
            </a:r>
            <a:r>
              <a:rPr lang="pt-BR" dirty="0"/>
              <a:t> = -1044.26</a:t>
            </a:r>
          </a:p>
          <a:p>
            <a:r>
              <a:rPr lang="pt-BR" dirty="0" err="1"/>
              <a:t>Kvarlimit</a:t>
            </a:r>
            <a:r>
              <a:rPr lang="pt-BR" dirty="0"/>
              <a:t>=kVA=2400</a:t>
            </a:r>
            <a:endParaRPr lang="en-US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17487AC-7503-446C-83B8-3EC7A5FB322C}"/>
              </a:ext>
            </a:extLst>
          </p:cNvPr>
          <p:cNvCxnSpPr>
            <a:cxnSpLocks/>
          </p:cNvCxnSpPr>
          <p:nvPr/>
        </p:nvCxnSpPr>
        <p:spPr>
          <a:xfrm flipH="1">
            <a:off x="9667783" y="2646777"/>
            <a:ext cx="372862" cy="5348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ADAD6A8-CA0B-4127-9AB6-1901415A712C}"/>
              </a:ext>
            </a:extLst>
          </p:cNvPr>
          <p:cNvCxnSpPr>
            <a:cxnSpLocks/>
          </p:cNvCxnSpPr>
          <p:nvPr/>
        </p:nvCxnSpPr>
        <p:spPr>
          <a:xfrm>
            <a:off x="8291744" y="4243526"/>
            <a:ext cx="1216240" cy="20115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6C6A39A8-7DAC-43A9-A041-5F356E6DCAEA}"/>
              </a:ext>
            </a:extLst>
          </p:cNvPr>
          <p:cNvSpPr/>
          <p:nvPr/>
        </p:nvSpPr>
        <p:spPr>
          <a:xfrm>
            <a:off x="490228" y="5040354"/>
            <a:ext cx="1180730" cy="124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28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4A512CE-0AEE-44A5-B7E2-E02457372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33783"/>
            <a:ext cx="4595132" cy="5451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D6615B6-7939-42AE-A440-7996E91C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047" y="4722436"/>
            <a:ext cx="5252947" cy="182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62862E1-41F2-40C9-9D3B-B29C7138D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685" y="1333783"/>
            <a:ext cx="4103865" cy="1478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D7B3784-DFD6-4595-8C69-E62D85A7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286695" cy="970956"/>
          </a:xfrm>
        </p:spPr>
        <p:txBody>
          <a:bodyPr>
            <a:normAutofit/>
          </a:bodyPr>
          <a:lstStyle/>
          <a:p>
            <a:r>
              <a:rPr lang="en-US" sz="2400" dirty="0"/>
              <a:t>Scenario 4: PVSystem2’s bus is Monitored for volt-var. Phase 2 Voltage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14E8D5F-15A1-412D-BFEC-4B43F89F2D3B}"/>
              </a:ext>
            </a:extLst>
          </p:cNvPr>
          <p:cNvSpPr txBox="1"/>
          <p:nvPr/>
        </p:nvSpPr>
        <p:spPr>
          <a:xfrm>
            <a:off x="0" y="1062145"/>
            <a:ext cx="554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OpenDSS </a:t>
            </a:r>
            <a:r>
              <a:rPr lang="en-US" dirty="0"/>
              <a:t>code</a:t>
            </a:r>
            <a:r>
              <a:rPr lang="pt-BR" dirty="0"/>
              <a:t> (Local_voltage_2.dss)</a:t>
            </a: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9D1C39A-16A7-421C-B55D-44A9EE133C6C}"/>
              </a:ext>
            </a:extLst>
          </p:cNvPr>
          <p:cNvSpPr/>
          <p:nvPr/>
        </p:nvSpPr>
        <p:spPr>
          <a:xfrm>
            <a:off x="10040645" y="2367569"/>
            <a:ext cx="1100831" cy="1551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5449DE-D149-4D24-940D-FA1190847ADB}"/>
              </a:ext>
            </a:extLst>
          </p:cNvPr>
          <p:cNvSpPr txBox="1"/>
          <p:nvPr/>
        </p:nvSpPr>
        <p:spPr>
          <a:xfrm>
            <a:off x="8091397" y="3181660"/>
            <a:ext cx="287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Vpu</a:t>
            </a:r>
            <a:r>
              <a:rPr lang="pt-BR" dirty="0"/>
              <a:t> = Vpu_2 =  1.022474551</a:t>
            </a:r>
            <a:endParaRPr lang="en-U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4E020C7-B9A8-4908-BDCB-7B723659F344}"/>
              </a:ext>
            </a:extLst>
          </p:cNvPr>
          <p:cNvSpPr txBox="1"/>
          <p:nvPr/>
        </p:nvSpPr>
        <p:spPr>
          <a:xfrm>
            <a:off x="8091397" y="3675049"/>
            <a:ext cx="4237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Volt-var</a:t>
            </a:r>
            <a:r>
              <a:rPr lang="pt-BR" dirty="0"/>
              <a:t> </a:t>
            </a:r>
            <a:r>
              <a:rPr lang="pt-BR" dirty="0" err="1"/>
              <a:t>equation</a:t>
            </a:r>
            <a:endParaRPr lang="pt-BR" dirty="0"/>
          </a:p>
          <a:p>
            <a:r>
              <a:rPr lang="pt-BR" dirty="0"/>
              <a:t>Q= (-20 x </a:t>
            </a:r>
            <a:r>
              <a:rPr lang="pt-BR" dirty="0" err="1"/>
              <a:t>Vpu</a:t>
            </a:r>
            <a:r>
              <a:rPr lang="pt-BR" dirty="0"/>
              <a:t> +20) x </a:t>
            </a:r>
            <a:r>
              <a:rPr lang="pt-BR" dirty="0" err="1"/>
              <a:t>kvarlimit</a:t>
            </a:r>
            <a:r>
              <a:rPr lang="pt-BR" dirty="0"/>
              <a:t> = -1078.778</a:t>
            </a:r>
          </a:p>
          <a:p>
            <a:r>
              <a:rPr lang="pt-BR" dirty="0" err="1"/>
              <a:t>Kvarlimit</a:t>
            </a:r>
            <a:r>
              <a:rPr lang="pt-BR" dirty="0"/>
              <a:t>=kVA=2400</a:t>
            </a:r>
            <a:endParaRPr lang="en-US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17487AC-7503-446C-83B8-3EC7A5FB322C}"/>
              </a:ext>
            </a:extLst>
          </p:cNvPr>
          <p:cNvCxnSpPr>
            <a:cxnSpLocks/>
          </p:cNvCxnSpPr>
          <p:nvPr/>
        </p:nvCxnSpPr>
        <p:spPr>
          <a:xfrm flipH="1">
            <a:off x="9667783" y="2646777"/>
            <a:ext cx="372862" cy="5348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ADAD6A8-CA0B-4127-9AB6-1901415A712C}"/>
              </a:ext>
            </a:extLst>
          </p:cNvPr>
          <p:cNvCxnSpPr>
            <a:cxnSpLocks/>
          </p:cNvCxnSpPr>
          <p:nvPr/>
        </p:nvCxnSpPr>
        <p:spPr>
          <a:xfrm>
            <a:off x="8291744" y="4243526"/>
            <a:ext cx="1216240" cy="20115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6C6A39A8-7DAC-43A9-A041-5F356E6DCAEA}"/>
              </a:ext>
            </a:extLst>
          </p:cNvPr>
          <p:cNvSpPr/>
          <p:nvPr/>
        </p:nvSpPr>
        <p:spPr>
          <a:xfrm>
            <a:off x="97007" y="5187665"/>
            <a:ext cx="1039336" cy="94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03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CC06D1-A901-465B-ACF4-0A92ABCC7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35" y="1608274"/>
            <a:ext cx="5030250" cy="49377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558F70-AA55-4702-97F6-6C1317502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177" y="4800978"/>
            <a:ext cx="4850664" cy="1745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AFC4E91-35CE-421B-9768-D67F9CD24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176" y="1301045"/>
            <a:ext cx="3816441" cy="1602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D7B3784-DFD6-4595-8C69-E62D85A7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286695" cy="970956"/>
          </a:xfrm>
        </p:spPr>
        <p:txBody>
          <a:bodyPr>
            <a:normAutofit/>
          </a:bodyPr>
          <a:lstStyle/>
          <a:p>
            <a:r>
              <a:rPr lang="en-US" sz="2400" dirty="0"/>
              <a:t>Scenario 5: Circuit’s bus is Monitored for volt-var. Average Voltage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14E8D5F-15A1-412D-BFEC-4B43F89F2D3B}"/>
              </a:ext>
            </a:extLst>
          </p:cNvPr>
          <p:cNvSpPr txBox="1"/>
          <p:nvPr/>
        </p:nvSpPr>
        <p:spPr>
          <a:xfrm>
            <a:off x="0" y="1062145"/>
            <a:ext cx="554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OpenDSS </a:t>
            </a:r>
            <a:r>
              <a:rPr lang="en-US" dirty="0"/>
              <a:t>code</a:t>
            </a:r>
            <a:r>
              <a:rPr lang="pt-BR" dirty="0"/>
              <a:t> (mon_voltage_average-2.dss)</a:t>
            </a: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9D1C39A-16A7-421C-B55D-44A9EE133C6C}"/>
              </a:ext>
            </a:extLst>
          </p:cNvPr>
          <p:cNvSpPr/>
          <p:nvPr/>
        </p:nvSpPr>
        <p:spPr>
          <a:xfrm>
            <a:off x="10040645" y="1701063"/>
            <a:ext cx="994299" cy="559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5449DE-D149-4D24-940D-FA1190847ADB}"/>
              </a:ext>
            </a:extLst>
          </p:cNvPr>
          <p:cNvSpPr txBox="1"/>
          <p:nvPr/>
        </p:nvSpPr>
        <p:spPr>
          <a:xfrm>
            <a:off x="8091397" y="3181660"/>
            <a:ext cx="32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Vpu</a:t>
            </a:r>
            <a:r>
              <a:rPr lang="pt-BR" dirty="0"/>
              <a:t> = </a:t>
            </a:r>
            <a:r>
              <a:rPr lang="pt-BR" dirty="0" err="1"/>
              <a:t>Vpu_average</a:t>
            </a:r>
            <a:r>
              <a:rPr lang="pt-BR" dirty="0"/>
              <a:t> =  1.0236049</a:t>
            </a:r>
            <a:endParaRPr lang="en-U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4E020C7-B9A8-4908-BDCB-7B723659F344}"/>
              </a:ext>
            </a:extLst>
          </p:cNvPr>
          <p:cNvSpPr txBox="1"/>
          <p:nvPr/>
        </p:nvSpPr>
        <p:spPr>
          <a:xfrm>
            <a:off x="8091397" y="3675049"/>
            <a:ext cx="4354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Volt-var</a:t>
            </a:r>
            <a:r>
              <a:rPr lang="pt-BR" dirty="0"/>
              <a:t> </a:t>
            </a:r>
            <a:r>
              <a:rPr lang="pt-BR" dirty="0" err="1"/>
              <a:t>equation</a:t>
            </a:r>
            <a:endParaRPr lang="pt-BR" dirty="0"/>
          </a:p>
          <a:p>
            <a:r>
              <a:rPr lang="pt-BR" dirty="0"/>
              <a:t>Q= (-20 x </a:t>
            </a:r>
            <a:r>
              <a:rPr lang="pt-BR" dirty="0" err="1"/>
              <a:t>Vpu</a:t>
            </a:r>
            <a:r>
              <a:rPr lang="pt-BR" dirty="0"/>
              <a:t> +20) x </a:t>
            </a:r>
            <a:r>
              <a:rPr lang="pt-BR" dirty="0" err="1"/>
              <a:t>kvarlimit</a:t>
            </a:r>
            <a:r>
              <a:rPr lang="pt-BR" dirty="0"/>
              <a:t> = -1133.0355</a:t>
            </a:r>
          </a:p>
          <a:p>
            <a:r>
              <a:rPr lang="pt-BR" dirty="0" err="1"/>
              <a:t>Kvarlimit</a:t>
            </a:r>
            <a:r>
              <a:rPr lang="pt-BR" dirty="0"/>
              <a:t>=kVA=2400</a:t>
            </a:r>
            <a:endParaRPr lang="en-US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17487AC-7503-446C-83B8-3EC7A5FB322C}"/>
              </a:ext>
            </a:extLst>
          </p:cNvPr>
          <p:cNvCxnSpPr>
            <a:cxnSpLocks/>
          </p:cNvCxnSpPr>
          <p:nvPr/>
        </p:nvCxnSpPr>
        <p:spPr>
          <a:xfrm flipH="1">
            <a:off x="9667783" y="2377500"/>
            <a:ext cx="559293" cy="804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ADAD6A8-CA0B-4127-9AB6-1901415A712C}"/>
              </a:ext>
            </a:extLst>
          </p:cNvPr>
          <p:cNvCxnSpPr>
            <a:cxnSpLocks/>
          </p:cNvCxnSpPr>
          <p:nvPr/>
        </p:nvCxnSpPr>
        <p:spPr>
          <a:xfrm>
            <a:off x="8291744" y="4243526"/>
            <a:ext cx="1216240" cy="20115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FDEAB937-9FDD-449F-935A-9BB8D33F922A}"/>
              </a:ext>
            </a:extLst>
          </p:cNvPr>
          <p:cNvSpPr/>
          <p:nvPr/>
        </p:nvSpPr>
        <p:spPr>
          <a:xfrm>
            <a:off x="151854" y="5100383"/>
            <a:ext cx="5245769" cy="191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6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207569-D483-4BDF-9F4D-904CC302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95" y="2059450"/>
            <a:ext cx="4110098" cy="4480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798494-3DE3-4BE9-AB46-E7D2F6055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864" y="4750411"/>
            <a:ext cx="4772102" cy="178953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D233A78-5BCE-4302-B5D0-3D1AE14BC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839" y="1282329"/>
            <a:ext cx="3873162" cy="165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D7B3784-DFD6-4595-8C69-E62D85A7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286695" cy="970956"/>
          </a:xfrm>
        </p:spPr>
        <p:txBody>
          <a:bodyPr>
            <a:normAutofit/>
          </a:bodyPr>
          <a:lstStyle/>
          <a:p>
            <a:r>
              <a:rPr lang="en-US" sz="2400" dirty="0"/>
              <a:t>Scenario 6: Circuit’s bus is Monitored for volt-var. Average Voltage (LL)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14E8D5F-15A1-412D-BFEC-4B43F89F2D3B}"/>
              </a:ext>
            </a:extLst>
          </p:cNvPr>
          <p:cNvSpPr txBox="1"/>
          <p:nvPr/>
        </p:nvSpPr>
        <p:spPr>
          <a:xfrm>
            <a:off x="0" y="1062145"/>
            <a:ext cx="554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OpenDSS </a:t>
            </a:r>
            <a:r>
              <a:rPr lang="en-US" dirty="0"/>
              <a:t>code</a:t>
            </a:r>
            <a:r>
              <a:rPr lang="pt-BR" dirty="0"/>
              <a:t> (mon_voltage_average_LL-2.dss)</a:t>
            </a: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9D1C39A-16A7-421C-B55D-44A9EE133C6C}"/>
              </a:ext>
            </a:extLst>
          </p:cNvPr>
          <p:cNvSpPr/>
          <p:nvPr/>
        </p:nvSpPr>
        <p:spPr>
          <a:xfrm>
            <a:off x="10040645" y="1701063"/>
            <a:ext cx="994299" cy="559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5449DE-D149-4D24-940D-FA1190847ADB}"/>
              </a:ext>
            </a:extLst>
          </p:cNvPr>
          <p:cNvSpPr txBox="1"/>
          <p:nvPr/>
        </p:nvSpPr>
        <p:spPr>
          <a:xfrm>
            <a:off x="8091397" y="3181660"/>
            <a:ext cx="32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Vpu</a:t>
            </a:r>
            <a:r>
              <a:rPr lang="pt-BR" dirty="0"/>
              <a:t> = </a:t>
            </a:r>
            <a:r>
              <a:rPr lang="pt-BR" dirty="0" err="1"/>
              <a:t>Vpu_average</a:t>
            </a:r>
            <a:r>
              <a:rPr lang="pt-BR" dirty="0"/>
              <a:t> =  1.0236048</a:t>
            </a:r>
            <a:endParaRPr lang="en-U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4E020C7-B9A8-4908-BDCB-7B723659F344}"/>
              </a:ext>
            </a:extLst>
          </p:cNvPr>
          <p:cNvSpPr txBox="1"/>
          <p:nvPr/>
        </p:nvSpPr>
        <p:spPr>
          <a:xfrm>
            <a:off x="8091397" y="3675049"/>
            <a:ext cx="4120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Volt-var</a:t>
            </a:r>
            <a:r>
              <a:rPr lang="pt-BR" dirty="0"/>
              <a:t> </a:t>
            </a:r>
            <a:r>
              <a:rPr lang="pt-BR" dirty="0" err="1"/>
              <a:t>equation</a:t>
            </a:r>
            <a:endParaRPr lang="pt-BR" dirty="0"/>
          </a:p>
          <a:p>
            <a:r>
              <a:rPr lang="pt-BR" dirty="0"/>
              <a:t>Q= (-20 x </a:t>
            </a:r>
            <a:r>
              <a:rPr lang="pt-BR" dirty="0" err="1"/>
              <a:t>Vpu</a:t>
            </a:r>
            <a:r>
              <a:rPr lang="pt-BR" dirty="0"/>
              <a:t> +20) x </a:t>
            </a:r>
            <a:r>
              <a:rPr lang="pt-BR" dirty="0" err="1"/>
              <a:t>kvarlimit</a:t>
            </a:r>
            <a:r>
              <a:rPr lang="pt-BR" dirty="0"/>
              <a:t> = -1133.032</a:t>
            </a:r>
          </a:p>
          <a:p>
            <a:r>
              <a:rPr lang="pt-BR" dirty="0" err="1"/>
              <a:t>Kvarlimit</a:t>
            </a:r>
            <a:r>
              <a:rPr lang="pt-BR" dirty="0"/>
              <a:t>=kVA=2400</a:t>
            </a:r>
            <a:endParaRPr lang="en-US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17487AC-7503-446C-83B8-3EC7A5FB322C}"/>
              </a:ext>
            </a:extLst>
          </p:cNvPr>
          <p:cNvCxnSpPr>
            <a:cxnSpLocks/>
          </p:cNvCxnSpPr>
          <p:nvPr/>
        </p:nvCxnSpPr>
        <p:spPr>
          <a:xfrm flipH="1">
            <a:off x="9667783" y="2377500"/>
            <a:ext cx="559293" cy="804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ADAD6A8-CA0B-4127-9AB6-1901415A712C}"/>
              </a:ext>
            </a:extLst>
          </p:cNvPr>
          <p:cNvCxnSpPr>
            <a:cxnSpLocks/>
          </p:cNvCxnSpPr>
          <p:nvPr/>
        </p:nvCxnSpPr>
        <p:spPr>
          <a:xfrm>
            <a:off x="8291744" y="4243526"/>
            <a:ext cx="1216240" cy="20115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FDEAB937-9FDD-449F-935A-9BB8D33F922A}"/>
              </a:ext>
            </a:extLst>
          </p:cNvPr>
          <p:cNvSpPr/>
          <p:nvPr/>
        </p:nvSpPr>
        <p:spPr>
          <a:xfrm>
            <a:off x="64374" y="5257083"/>
            <a:ext cx="4147909" cy="126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92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A834D5-E19D-418C-A4CF-79DEBE5ED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527" y="4575159"/>
            <a:ext cx="5666696" cy="201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A80D6D6-7F5B-4391-B3DC-FD800BFE3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3" y="1431477"/>
            <a:ext cx="4893470" cy="529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D7B3784-DFD6-4595-8C69-E62D85A7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286695" cy="970956"/>
          </a:xfrm>
        </p:spPr>
        <p:txBody>
          <a:bodyPr>
            <a:normAutofit/>
          </a:bodyPr>
          <a:lstStyle/>
          <a:p>
            <a:r>
              <a:rPr lang="en-US" sz="2400" dirty="0"/>
              <a:t>Scenario 7: Mix of phases and buses monitored. Average Voltage.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14E8D5F-15A1-412D-BFEC-4B43F89F2D3B}"/>
              </a:ext>
            </a:extLst>
          </p:cNvPr>
          <p:cNvSpPr txBox="1"/>
          <p:nvPr/>
        </p:nvSpPr>
        <p:spPr>
          <a:xfrm>
            <a:off x="0" y="1062145"/>
            <a:ext cx="554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OpenDSS </a:t>
            </a:r>
            <a:r>
              <a:rPr lang="en-US" dirty="0"/>
              <a:t>code</a:t>
            </a:r>
            <a:r>
              <a:rPr lang="pt-BR" dirty="0"/>
              <a:t> (Mon_voltage_average_Mix-2.dss)</a:t>
            </a:r>
            <a:endParaRPr lang="en-US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5449DE-D149-4D24-940D-FA1190847ADB}"/>
              </a:ext>
            </a:extLst>
          </p:cNvPr>
          <p:cNvSpPr txBox="1"/>
          <p:nvPr/>
        </p:nvSpPr>
        <p:spPr>
          <a:xfrm>
            <a:off x="8091397" y="3305717"/>
            <a:ext cx="349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Vpu</a:t>
            </a:r>
            <a:r>
              <a:rPr lang="pt-BR" dirty="0"/>
              <a:t> = </a:t>
            </a:r>
            <a:r>
              <a:rPr lang="pt-BR" dirty="0" err="1"/>
              <a:t>Vpu_average</a:t>
            </a:r>
            <a:r>
              <a:rPr lang="pt-BR" dirty="0"/>
              <a:t> =  1.023589755</a:t>
            </a:r>
            <a:endParaRPr lang="en-U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4E020C7-B9A8-4908-BDCB-7B723659F344}"/>
              </a:ext>
            </a:extLst>
          </p:cNvPr>
          <p:cNvSpPr txBox="1"/>
          <p:nvPr/>
        </p:nvSpPr>
        <p:spPr>
          <a:xfrm>
            <a:off x="8091397" y="3675049"/>
            <a:ext cx="4120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Volt-var</a:t>
            </a:r>
            <a:r>
              <a:rPr lang="pt-BR" dirty="0"/>
              <a:t> </a:t>
            </a:r>
            <a:r>
              <a:rPr lang="pt-BR" dirty="0" err="1"/>
              <a:t>equation</a:t>
            </a:r>
            <a:endParaRPr lang="pt-BR" dirty="0"/>
          </a:p>
          <a:p>
            <a:r>
              <a:rPr lang="pt-BR" dirty="0"/>
              <a:t>Q= (-20 x </a:t>
            </a:r>
            <a:r>
              <a:rPr lang="pt-BR" dirty="0" err="1"/>
              <a:t>Vpu</a:t>
            </a:r>
            <a:r>
              <a:rPr lang="pt-BR" dirty="0"/>
              <a:t> +20) x </a:t>
            </a:r>
            <a:r>
              <a:rPr lang="pt-BR" dirty="0" err="1"/>
              <a:t>kvarlimit</a:t>
            </a:r>
            <a:r>
              <a:rPr lang="pt-BR" dirty="0"/>
              <a:t> = -1132.308</a:t>
            </a:r>
          </a:p>
          <a:p>
            <a:r>
              <a:rPr lang="pt-BR" dirty="0" err="1"/>
              <a:t>Kvarlimit</a:t>
            </a:r>
            <a:r>
              <a:rPr lang="pt-BR" dirty="0"/>
              <a:t>=kVA=2400</a:t>
            </a:r>
            <a:endParaRPr lang="en-US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ADAD6A8-CA0B-4127-9AB6-1901415A712C}"/>
              </a:ext>
            </a:extLst>
          </p:cNvPr>
          <p:cNvCxnSpPr>
            <a:cxnSpLocks/>
          </p:cNvCxnSpPr>
          <p:nvPr/>
        </p:nvCxnSpPr>
        <p:spPr>
          <a:xfrm>
            <a:off x="8291744" y="4243526"/>
            <a:ext cx="1216240" cy="20115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FDEAB937-9FDD-449F-935A-9BB8D33F922A}"/>
              </a:ext>
            </a:extLst>
          </p:cNvPr>
          <p:cNvSpPr/>
          <p:nvPr/>
        </p:nvSpPr>
        <p:spPr>
          <a:xfrm>
            <a:off x="88777" y="5273336"/>
            <a:ext cx="4965515" cy="153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0CA9A98-34A7-441D-862E-ED3BA23C9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083" y="1151319"/>
            <a:ext cx="7100009" cy="1832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40BC817-232A-49D3-8F88-80B112401AE9}"/>
              </a:ext>
            </a:extLst>
          </p:cNvPr>
          <p:cNvCxnSpPr/>
          <p:nvPr/>
        </p:nvCxnSpPr>
        <p:spPr>
          <a:xfrm>
            <a:off x="11176986" y="1598405"/>
            <a:ext cx="7634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7866F694-6627-45BB-88EA-B0A9CCEEB8FF}"/>
              </a:ext>
            </a:extLst>
          </p:cNvPr>
          <p:cNvCxnSpPr/>
          <p:nvPr/>
        </p:nvCxnSpPr>
        <p:spPr>
          <a:xfrm>
            <a:off x="7201269" y="1777438"/>
            <a:ext cx="7634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232DA2E7-553F-43D3-BAE6-9041A48A33A9}"/>
              </a:ext>
            </a:extLst>
          </p:cNvPr>
          <p:cNvCxnSpPr/>
          <p:nvPr/>
        </p:nvCxnSpPr>
        <p:spPr>
          <a:xfrm>
            <a:off x="11176986" y="2551275"/>
            <a:ext cx="7634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59F3BC35-FE61-49A6-A258-78B55E18F6B0}"/>
              </a:ext>
            </a:extLst>
          </p:cNvPr>
          <p:cNvCxnSpPr/>
          <p:nvPr/>
        </p:nvCxnSpPr>
        <p:spPr>
          <a:xfrm>
            <a:off x="7201269" y="2703675"/>
            <a:ext cx="7634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794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9D47D7-4A4A-408B-9D00-0A3C3894D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" y="1668704"/>
            <a:ext cx="6830846" cy="463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F19DC5-16E0-4503-BD77-9F68ACBC1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725" y="4461878"/>
            <a:ext cx="5632949" cy="2039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DEAB937-9FDD-449F-935A-9BB8D33F922A}"/>
              </a:ext>
            </a:extLst>
          </p:cNvPr>
          <p:cNvSpPr/>
          <p:nvPr/>
        </p:nvSpPr>
        <p:spPr>
          <a:xfrm>
            <a:off x="106531" y="2584446"/>
            <a:ext cx="6617541" cy="1613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E6DEDA-F209-444E-8103-A9E10A62D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537" y="885756"/>
            <a:ext cx="6092958" cy="1510367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D7B3784-DFD6-4595-8C69-E62D85A7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286695" cy="970956"/>
          </a:xfrm>
        </p:spPr>
        <p:txBody>
          <a:bodyPr>
            <a:normAutofit/>
          </a:bodyPr>
          <a:lstStyle/>
          <a:p>
            <a:r>
              <a:rPr lang="en-US" sz="2400" dirty="0"/>
              <a:t>Scenario 8: Mix of phases and buses monitored. Max Voltage.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14E8D5F-15A1-412D-BFEC-4B43F89F2D3B}"/>
              </a:ext>
            </a:extLst>
          </p:cNvPr>
          <p:cNvSpPr txBox="1"/>
          <p:nvPr/>
        </p:nvSpPr>
        <p:spPr>
          <a:xfrm>
            <a:off x="0" y="1062145"/>
            <a:ext cx="554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OpenDSS </a:t>
            </a:r>
            <a:r>
              <a:rPr lang="en-US" dirty="0"/>
              <a:t>code</a:t>
            </a:r>
            <a:r>
              <a:rPr lang="pt-BR" dirty="0"/>
              <a:t> (Mon_voltage_MAX_Mix-2.dss)</a:t>
            </a:r>
            <a:endParaRPr lang="en-US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5449DE-D149-4D24-940D-FA1190847ADB}"/>
              </a:ext>
            </a:extLst>
          </p:cNvPr>
          <p:cNvSpPr txBox="1"/>
          <p:nvPr/>
        </p:nvSpPr>
        <p:spPr>
          <a:xfrm>
            <a:off x="7659148" y="2604733"/>
            <a:ext cx="3154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Vpu</a:t>
            </a:r>
            <a:r>
              <a:rPr lang="pt-BR" dirty="0"/>
              <a:t> = </a:t>
            </a:r>
            <a:r>
              <a:rPr lang="pt-BR" dirty="0" err="1"/>
              <a:t>Vpu_max</a:t>
            </a:r>
            <a:r>
              <a:rPr lang="pt-BR" dirty="0"/>
              <a:t> =  1.024135347</a:t>
            </a:r>
            <a:endParaRPr lang="en-U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4E020C7-B9A8-4908-BDCB-7B723659F344}"/>
              </a:ext>
            </a:extLst>
          </p:cNvPr>
          <p:cNvSpPr txBox="1"/>
          <p:nvPr/>
        </p:nvSpPr>
        <p:spPr>
          <a:xfrm>
            <a:off x="7532158" y="3182675"/>
            <a:ext cx="4003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Volt-var</a:t>
            </a:r>
            <a:r>
              <a:rPr lang="pt-BR" dirty="0"/>
              <a:t> </a:t>
            </a:r>
            <a:r>
              <a:rPr lang="pt-BR" dirty="0" err="1"/>
              <a:t>equation</a:t>
            </a:r>
            <a:endParaRPr lang="pt-BR" dirty="0"/>
          </a:p>
          <a:p>
            <a:r>
              <a:rPr lang="pt-BR" dirty="0"/>
              <a:t>Q= (-20 x </a:t>
            </a:r>
            <a:r>
              <a:rPr lang="pt-BR" dirty="0" err="1"/>
              <a:t>Vpu</a:t>
            </a:r>
            <a:r>
              <a:rPr lang="pt-BR" dirty="0"/>
              <a:t> +20) x </a:t>
            </a:r>
            <a:r>
              <a:rPr lang="pt-BR" dirty="0" err="1"/>
              <a:t>kvarlimit</a:t>
            </a:r>
            <a:r>
              <a:rPr lang="pt-BR" dirty="0"/>
              <a:t> = -1158.49</a:t>
            </a:r>
          </a:p>
          <a:p>
            <a:r>
              <a:rPr lang="pt-BR" dirty="0" err="1"/>
              <a:t>Kvarlimit</a:t>
            </a:r>
            <a:r>
              <a:rPr lang="pt-BR" dirty="0"/>
              <a:t>=kVA=2400</a:t>
            </a:r>
            <a:endParaRPr lang="en-US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ADAD6A8-CA0B-4127-9AB6-1901415A712C}"/>
              </a:ext>
            </a:extLst>
          </p:cNvPr>
          <p:cNvCxnSpPr>
            <a:cxnSpLocks/>
          </p:cNvCxnSpPr>
          <p:nvPr/>
        </p:nvCxnSpPr>
        <p:spPr>
          <a:xfrm>
            <a:off x="8291744" y="4243526"/>
            <a:ext cx="1216240" cy="20115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40BC817-232A-49D3-8F88-80B112401AE9}"/>
              </a:ext>
            </a:extLst>
          </p:cNvPr>
          <p:cNvCxnSpPr/>
          <p:nvPr/>
        </p:nvCxnSpPr>
        <p:spPr>
          <a:xfrm>
            <a:off x="11154015" y="1257861"/>
            <a:ext cx="7634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7866F694-6627-45BB-88EA-B0A9CCEEB8FF}"/>
              </a:ext>
            </a:extLst>
          </p:cNvPr>
          <p:cNvCxnSpPr/>
          <p:nvPr/>
        </p:nvCxnSpPr>
        <p:spPr>
          <a:xfrm>
            <a:off x="7709657" y="1431477"/>
            <a:ext cx="7634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232DA2E7-553F-43D3-BAE6-9041A48A33A9}"/>
              </a:ext>
            </a:extLst>
          </p:cNvPr>
          <p:cNvCxnSpPr/>
          <p:nvPr/>
        </p:nvCxnSpPr>
        <p:spPr>
          <a:xfrm>
            <a:off x="11154015" y="2054126"/>
            <a:ext cx="7634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59F3BC35-FE61-49A6-A258-78B55E18F6B0}"/>
              </a:ext>
            </a:extLst>
          </p:cNvPr>
          <p:cNvCxnSpPr/>
          <p:nvPr/>
        </p:nvCxnSpPr>
        <p:spPr>
          <a:xfrm>
            <a:off x="7709657" y="2166750"/>
            <a:ext cx="7634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2122256-2A28-4376-AA88-9B23CAB959CF}"/>
              </a:ext>
            </a:extLst>
          </p:cNvPr>
          <p:cNvSpPr txBox="1"/>
          <p:nvPr/>
        </p:nvSpPr>
        <p:spPr>
          <a:xfrm>
            <a:off x="7964749" y="495511"/>
            <a:ext cx="395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Results</a:t>
            </a:r>
            <a:r>
              <a:rPr lang="pt-BR" dirty="0"/>
              <a:t> for </a:t>
            </a:r>
            <a:r>
              <a:rPr lang="pt-BR" dirty="0" err="1"/>
              <a:t>Second</a:t>
            </a:r>
            <a:r>
              <a:rPr lang="pt-BR" dirty="0"/>
              <a:t>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9335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2172</TotalTime>
  <Words>997</Words>
  <Application>Microsoft Office PowerPoint</Application>
  <PresentationFormat>Widescreen</PresentationFormat>
  <Paragraphs>115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do Office</vt:lpstr>
      <vt:lpstr>Monitored Buses and Phases InvControl2 and PVSystem2</vt:lpstr>
      <vt:lpstr>Scenario 1: PVSystem2’s bus is Monitored for volt-var. Average Voltage (default mode)</vt:lpstr>
      <vt:lpstr>Scenario 2: PVSystem2’s bus is Monitored for volt-var. Max Voltage </vt:lpstr>
      <vt:lpstr>Scenario 3: PVSystem2’s bus is Monitored for volt-var. Min Voltage </vt:lpstr>
      <vt:lpstr>Scenario 4: PVSystem2’s bus is Monitored for volt-var. Phase 2 Voltage </vt:lpstr>
      <vt:lpstr>Scenario 5: Circuit’s bus is Monitored for volt-var. Average Voltage</vt:lpstr>
      <vt:lpstr>Scenario 6: Circuit’s bus is Monitored for volt-var. Average Voltage (LL)</vt:lpstr>
      <vt:lpstr>Scenario 7: Mix of phases and buses monitored. Average Voltage. </vt:lpstr>
      <vt:lpstr>Scenario 8: Mix of phases and buses monitored. Max Voltage. </vt:lpstr>
      <vt:lpstr>Scenario 8: Mix of phases and buses monitored. Max Voltage. </vt:lpstr>
      <vt:lpstr>Scenario 9: Mix of phases and buses monitored. Max Voltage with voltage_curvex_ref=avg</vt:lpstr>
      <vt:lpstr>Scenario 9: Mix of phases and buses monitored. Max Voltage with voltage_curvex_ref=avg</vt:lpstr>
      <vt:lpstr>Scenario 10: Mix of phases and buses monitored. Max Voltage with voltage_curvex_ref=ravg</vt:lpstr>
      <vt:lpstr>Scenario 10: Mix of phases and buses monitored. Max Voltage with voltage_curvex_ref=ravg</vt:lpstr>
      <vt:lpstr>Scenario 11: Mix of phases and buses monitored. Max Voltage with voltage_curvex_ref=avg (VV_DRC)</vt:lpstr>
      <vt:lpstr>Scenario 11: Mix of phases and buses monitored. Max Voltage with voltage_curvex_ref=avg (VV_DRC)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Scenario 1: SnapShot Standard</dc:title>
  <dc:creator>Paulo Ricardo Radatz de Freitas</dc:creator>
  <cp:lastModifiedBy>Radatz, Paulo</cp:lastModifiedBy>
  <cp:revision>169</cp:revision>
  <dcterms:created xsi:type="dcterms:W3CDTF">2019-01-11T11:29:02Z</dcterms:created>
  <dcterms:modified xsi:type="dcterms:W3CDTF">2019-11-06T21:49:34Z</dcterms:modified>
</cp:coreProperties>
</file>